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09"/>
    <p:restoredTop sz="94650"/>
  </p:normalViewPr>
  <p:slideViewPr>
    <p:cSldViewPr snapToGrid="0">
      <p:cViewPr varScale="1">
        <p:scale>
          <a:sx n="217" d="100"/>
          <a:sy n="217" d="100"/>
        </p:scale>
        <p:origin x="104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53e5d243_2_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2" name="Google Shape;132;g4253e5d243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253e5d243_2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4" name="Google Shape;324;g4253e5d243_2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253e5d243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2" name="Google Shape;362;g4253e5d243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253e5d243_2_2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2" name="Google Shape;372;g4253e5d243_2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253e5d243_2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4" name="Google Shape;384;g4253e5d243_2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253e5d243_2_3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4" name="Google Shape;394;g4253e5d243_2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253e5d243_2_3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4" name="Google Shape;404;g4253e5d243_2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253e5d243_2_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5" name="Google Shape;425;g4253e5d243_2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253e5d243_2_3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6" name="Google Shape;446;g4253e5d243_2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d2a617c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0" name="Google Shape;140;g42d2a617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d2a617c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7" name="Google Shape;157;g42d2a617c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d2a617c9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8" name="Google Shape;218;g42d2a617c9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253e5d243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ICON-21.png</a:t>
            </a:r>
            <a:endParaRPr sz="1200" b="0" i="0" u="none" strike="noStrike" cap="none">
              <a:solidFill>
                <a:schemeClr val="dk1"/>
              </a:solidFill>
              <a:latin typeface="Calibri"/>
              <a:ea typeface="Calibri"/>
              <a:cs typeface="Calibri"/>
              <a:sym typeface="Calibri"/>
            </a:endParaRPr>
          </a:p>
        </p:txBody>
      </p:sp>
      <p:sp>
        <p:nvSpPr>
          <p:cNvPr id="234" name="Google Shape;234;g4253e5d243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253e5d243_2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1" name="Google Shape;251;g4253e5d243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253e5d243_2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Asset 67@300x-8.png</a:t>
            </a:r>
            <a:endParaRPr sz="1200" b="0" i="0" u="none" strike="noStrike" cap="none">
              <a:solidFill>
                <a:schemeClr val="dk1"/>
              </a:solidFill>
              <a:latin typeface="Calibri"/>
              <a:ea typeface="Calibri"/>
              <a:cs typeface="Calibri"/>
              <a:sym typeface="Calibri"/>
            </a:endParaRPr>
          </a:p>
        </p:txBody>
      </p:sp>
      <p:sp>
        <p:nvSpPr>
          <p:cNvPr id="272" name="Google Shape;272;g4253e5d243_2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253e5d243_2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0" name="Google Shape;290;g4253e5d243_2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253e5d243_2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3" name="Google Shape;303;g4253e5d243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3"/>
        <p:cNvGrpSpPr/>
        <p:nvPr/>
      </p:nvGrpSpPr>
      <p:grpSpPr>
        <a:xfrm>
          <a:off x="0" y="0"/>
          <a:ext cx="0" cy="0"/>
          <a:chOff x="0" y="0"/>
          <a:chExt cx="0" cy="0"/>
        </a:xfrm>
      </p:grpSpPr>
      <p:sp>
        <p:nvSpPr>
          <p:cNvPr id="64" name="Google Shape;64;p16"/>
          <p:cNvSpPr>
            <a:spLocks noGrp="1"/>
          </p:cNvSpPr>
          <p:nvPr>
            <p:ph type="pic" idx="2"/>
          </p:nvPr>
        </p:nvSpPr>
        <p:spPr>
          <a:xfrm>
            <a:off x="0"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5"/>
        <p:cNvGrpSpPr/>
        <p:nvPr/>
      </p:nvGrpSpPr>
      <p:grpSpPr>
        <a:xfrm>
          <a:off x="0" y="0"/>
          <a:ext cx="0" cy="0"/>
          <a:chOff x="0" y="0"/>
          <a:chExt cx="0" cy="0"/>
        </a:xfrm>
      </p:grpSpPr>
      <p:sp>
        <p:nvSpPr>
          <p:cNvPr id="66" name="Google Shape;66;p17"/>
          <p:cNvSpPr>
            <a:spLocks noGrp="1"/>
          </p:cNvSpPr>
          <p:nvPr>
            <p:ph type="pic" idx="2"/>
          </p:nvPr>
        </p:nvSpPr>
        <p:spPr>
          <a:xfrm>
            <a:off x="5129213"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0" name="Google Shape;8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3" name="Google Shape;93;p22"/>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Google Shape;94;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Google Shape;95;p2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24"/>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7" name="Google Shape;107;p24"/>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8" name="Google Shape;10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25"/>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7" name="Google Shape;11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2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Google Shape;12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3" name="Google Shape;123;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2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22.png"/><Relationship Id="rId10" Type="http://schemas.openxmlformats.org/officeDocument/2006/relationships/hyperlink" Target="http://www.veridocglobal.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44.png"/><Relationship Id="rId7"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22.png"/><Relationship Id="rId7" Type="http://schemas.openxmlformats.org/officeDocument/2006/relationships/hyperlink" Target="http://www.veridocglobal.com/"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48.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9.png"/><Relationship Id="rId5" Type="http://schemas.openxmlformats.org/officeDocument/2006/relationships/image" Target="../media/image5.jp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5.png"/><Relationship Id="rId5" Type="http://schemas.openxmlformats.org/officeDocument/2006/relationships/image" Target="../media/image5.jp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61.png"/><Relationship Id="rId6" Type="http://schemas.openxmlformats.org/officeDocument/2006/relationships/image" Target="../media/image22.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5.jp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3.png"/><Relationship Id="rId6"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3.png"/><Relationship Id="rId5" Type="http://schemas.openxmlformats.org/officeDocument/2006/relationships/image" Target="../media/image22.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34.png"/><Relationship Id="rId6" Type="http://schemas.openxmlformats.org/officeDocument/2006/relationships/image" Target="../media/image27.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8"/>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35" name="Google Shape;135;p28"/>
          <p:cNvPicPr preferRelativeResize="0"/>
          <p:nvPr/>
        </p:nvPicPr>
        <p:blipFill rotWithShape="1">
          <a:blip r:embed="rId4">
            <a:alphaModFix/>
          </a:blip>
          <a:srcRect/>
          <a:stretch/>
        </p:blipFill>
        <p:spPr>
          <a:xfrm>
            <a:off x="3550611" y="0"/>
            <a:ext cx="2042776" cy="2042776"/>
          </a:xfrm>
          <a:prstGeom prst="rect">
            <a:avLst/>
          </a:prstGeom>
          <a:noFill/>
          <a:ln>
            <a:noFill/>
          </a:ln>
        </p:spPr>
      </p:pic>
      <p:sp>
        <p:nvSpPr>
          <p:cNvPr id="136" name="Google Shape;136;p28"/>
          <p:cNvSpPr/>
          <p:nvPr/>
        </p:nvSpPr>
        <p:spPr>
          <a:xfrm>
            <a:off x="1385047" y="2042776"/>
            <a:ext cx="6373906"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SOLUTION</a:t>
            </a:r>
            <a:r>
              <a:rPr lang="en" sz="3300" b="0" i="0" u="none" strike="noStrike" cap="none">
                <a:solidFill>
                  <a:srgbClr val="00B050"/>
                </a:solidFill>
                <a:latin typeface="Arial"/>
                <a:ea typeface="Arial"/>
                <a:cs typeface="Arial"/>
                <a:sym typeface="Arial"/>
              </a:rPr>
              <a:t/>
            </a:r>
            <a:br>
              <a:rPr lang="en" sz="3300" b="0" i="0" u="none" strike="noStrike" cap="none">
                <a:solidFill>
                  <a:srgbClr val="00B050"/>
                </a:solidFill>
                <a:latin typeface="Arial"/>
                <a:ea typeface="Arial"/>
                <a:cs typeface="Arial"/>
                <a:sym typeface="Arial"/>
              </a:rPr>
            </a:br>
            <a:r>
              <a:rPr lang="en" sz="2700" b="1" i="0" u="none" strike="noStrike" cap="none">
                <a:solidFill>
                  <a:srgbClr val="25984E"/>
                </a:solidFill>
              </a:rPr>
              <a:t>DOCUMENTS</a:t>
            </a:r>
            <a:r>
              <a:rPr lang="en" sz="2700" b="1" i="0" u="none" strike="noStrike" cap="none">
                <a:solidFill>
                  <a:srgbClr val="25984E"/>
                </a:solidFill>
                <a:latin typeface="Arial"/>
                <a:ea typeface="Arial"/>
                <a:cs typeface="Arial"/>
                <a:sym typeface="Arial"/>
              </a:rPr>
              <a:t> </a:t>
            </a:r>
            <a:endParaRPr sz="1800" b="0" i="1" u="none" strike="noStrike" cap="none">
              <a:solidFill>
                <a:schemeClr val="dk1"/>
              </a:solidFill>
              <a:latin typeface="Arial"/>
              <a:ea typeface="Arial"/>
              <a:cs typeface="Arial"/>
              <a:sym typeface="Arial"/>
            </a:endParaRPr>
          </a:p>
        </p:txBody>
      </p:sp>
      <p:pic>
        <p:nvPicPr>
          <p:cNvPr id="137" name="Google Shape;137;p28"/>
          <p:cNvPicPr preferRelativeResize="0"/>
          <p:nvPr/>
        </p:nvPicPr>
        <p:blipFill rotWithShape="1">
          <a:blip r:embed="rId5">
            <a:alphaModFix/>
          </a:blip>
          <a:srcRect/>
          <a:stretch/>
        </p:blipFill>
        <p:spPr>
          <a:xfrm>
            <a:off x="2519677" y="2949628"/>
            <a:ext cx="4104645" cy="2047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pic>
        <p:nvPicPr>
          <p:cNvPr id="326" name="Google Shape;326;p37"/>
          <p:cNvPicPr preferRelativeResize="0"/>
          <p:nvPr/>
        </p:nvPicPr>
        <p:blipFill rotWithShape="1">
          <a:blip r:embed="rId4">
            <a:alphaModFix/>
          </a:blip>
          <a:srcRect/>
          <a:stretch/>
        </p:blipFill>
        <p:spPr>
          <a:xfrm>
            <a:off x="3961161" y="1427891"/>
            <a:ext cx="1667699" cy="1910675"/>
          </a:xfrm>
          <a:prstGeom prst="rect">
            <a:avLst/>
          </a:prstGeom>
          <a:noFill/>
          <a:ln>
            <a:noFill/>
          </a:ln>
        </p:spPr>
      </p:pic>
      <p:pic>
        <p:nvPicPr>
          <p:cNvPr id="327" name="Google Shape;327;p37"/>
          <p:cNvPicPr preferRelativeResize="0"/>
          <p:nvPr/>
        </p:nvPicPr>
        <p:blipFill rotWithShape="1">
          <a:blip r:embed="rId5">
            <a:alphaModFix/>
          </a:blip>
          <a:srcRect/>
          <a:stretch/>
        </p:blipFill>
        <p:spPr>
          <a:xfrm>
            <a:off x="1060901" y="2079488"/>
            <a:ext cx="1581634" cy="997117"/>
          </a:xfrm>
          <a:prstGeom prst="rect">
            <a:avLst/>
          </a:prstGeom>
          <a:noFill/>
          <a:ln>
            <a:noFill/>
          </a:ln>
        </p:spPr>
      </p:pic>
      <p:pic>
        <p:nvPicPr>
          <p:cNvPr id="328" name="Google Shape;328;p37"/>
          <p:cNvPicPr preferRelativeResize="0"/>
          <p:nvPr/>
        </p:nvPicPr>
        <p:blipFill rotWithShape="1">
          <a:blip r:embed="rId6">
            <a:alphaModFix/>
          </a:blip>
          <a:srcRect/>
          <a:stretch/>
        </p:blipFill>
        <p:spPr>
          <a:xfrm>
            <a:off x="6537105" y="1757910"/>
            <a:ext cx="1855730" cy="2195512"/>
          </a:xfrm>
          <a:prstGeom prst="rect">
            <a:avLst/>
          </a:prstGeom>
          <a:noFill/>
          <a:ln>
            <a:noFill/>
          </a:ln>
        </p:spPr>
      </p:pic>
      <p:pic>
        <p:nvPicPr>
          <p:cNvPr id="329" name="Google Shape;329;p37"/>
          <p:cNvPicPr preferRelativeResize="0"/>
          <p:nvPr/>
        </p:nvPicPr>
        <p:blipFill rotWithShape="1">
          <a:blip r:embed="rId7">
            <a:alphaModFix/>
          </a:blip>
          <a:srcRect/>
          <a:stretch/>
        </p:blipFill>
        <p:spPr>
          <a:xfrm>
            <a:off x="4697663" y="2079087"/>
            <a:ext cx="223307" cy="380605"/>
          </a:xfrm>
          <a:prstGeom prst="rect">
            <a:avLst/>
          </a:prstGeom>
          <a:noFill/>
          <a:ln>
            <a:noFill/>
          </a:ln>
        </p:spPr>
      </p:pic>
      <p:pic>
        <p:nvPicPr>
          <p:cNvPr id="330" name="Google Shape;330;p37"/>
          <p:cNvPicPr preferRelativeResize="0"/>
          <p:nvPr/>
        </p:nvPicPr>
        <p:blipFill rotWithShape="1">
          <a:blip r:embed="rId7">
            <a:alphaModFix/>
          </a:blip>
          <a:srcRect/>
          <a:stretch/>
        </p:blipFill>
        <p:spPr>
          <a:xfrm>
            <a:off x="4697663" y="1424117"/>
            <a:ext cx="223307" cy="380605"/>
          </a:xfrm>
          <a:prstGeom prst="rect">
            <a:avLst/>
          </a:prstGeom>
          <a:noFill/>
          <a:ln>
            <a:noFill/>
          </a:ln>
        </p:spPr>
      </p:pic>
      <p:pic>
        <p:nvPicPr>
          <p:cNvPr id="331" name="Google Shape;331;p37"/>
          <p:cNvPicPr preferRelativeResize="0"/>
          <p:nvPr/>
        </p:nvPicPr>
        <p:blipFill rotWithShape="1">
          <a:blip r:embed="rId7">
            <a:alphaModFix/>
          </a:blip>
          <a:srcRect/>
          <a:stretch/>
        </p:blipFill>
        <p:spPr>
          <a:xfrm>
            <a:off x="4670510" y="2734057"/>
            <a:ext cx="223307" cy="380605"/>
          </a:xfrm>
          <a:prstGeom prst="rect">
            <a:avLst/>
          </a:prstGeom>
          <a:noFill/>
          <a:ln>
            <a:noFill/>
          </a:ln>
        </p:spPr>
      </p:pic>
      <p:pic>
        <p:nvPicPr>
          <p:cNvPr id="332" name="Google Shape;332;p37"/>
          <p:cNvPicPr preferRelativeResize="0"/>
          <p:nvPr/>
        </p:nvPicPr>
        <p:blipFill rotWithShape="1">
          <a:blip r:embed="rId7">
            <a:alphaModFix/>
          </a:blip>
          <a:srcRect/>
          <a:stretch/>
        </p:blipFill>
        <p:spPr>
          <a:xfrm>
            <a:off x="5178546" y="1804723"/>
            <a:ext cx="223307" cy="380605"/>
          </a:xfrm>
          <a:prstGeom prst="rect">
            <a:avLst/>
          </a:prstGeom>
          <a:noFill/>
          <a:ln>
            <a:noFill/>
          </a:ln>
        </p:spPr>
      </p:pic>
      <p:pic>
        <p:nvPicPr>
          <p:cNvPr id="333" name="Google Shape;333;p37"/>
          <p:cNvPicPr preferRelativeResize="0"/>
          <p:nvPr/>
        </p:nvPicPr>
        <p:blipFill rotWithShape="1">
          <a:blip r:embed="rId7">
            <a:alphaModFix/>
          </a:blip>
          <a:srcRect/>
          <a:stretch/>
        </p:blipFill>
        <p:spPr>
          <a:xfrm>
            <a:off x="4180282" y="1773581"/>
            <a:ext cx="223307" cy="380605"/>
          </a:xfrm>
          <a:prstGeom prst="rect">
            <a:avLst/>
          </a:prstGeom>
          <a:noFill/>
          <a:ln>
            <a:noFill/>
          </a:ln>
        </p:spPr>
      </p:pic>
      <p:pic>
        <p:nvPicPr>
          <p:cNvPr id="334" name="Google Shape;334;p37"/>
          <p:cNvPicPr preferRelativeResize="0"/>
          <p:nvPr/>
        </p:nvPicPr>
        <p:blipFill rotWithShape="1">
          <a:blip r:embed="rId7">
            <a:alphaModFix/>
          </a:blip>
          <a:srcRect/>
          <a:stretch/>
        </p:blipFill>
        <p:spPr>
          <a:xfrm>
            <a:off x="4180282" y="2395120"/>
            <a:ext cx="223307" cy="380605"/>
          </a:xfrm>
          <a:prstGeom prst="rect">
            <a:avLst/>
          </a:prstGeom>
          <a:noFill/>
          <a:ln>
            <a:noFill/>
          </a:ln>
        </p:spPr>
      </p:pic>
      <p:pic>
        <p:nvPicPr>
          <p:cNvPr id="335" name="Google Shape;335;p37"/>
          <p:cNvPicPr preferRelativeResize="0"/>
          <p:nvPr/>
        </p:nvPicPr>
        <p:blipFill rotWithShape="1">
          <a:blip r:embed="rId7">
            <a:alphaModFix/>
          </a:blip>
          <a:srcRect/>
          <a:stretch/>
        </p:blipFill>
        <p:spPr>
          <a:xfrm>
            <a:off x="5178546" y="2395120"/>
            <a:ext cx="223307" cy="380605"/>
          </a:xfrm>
          <a:prstGeom prst="rect">
            <a:avLst/>
          </a:prstGeom>
          <a:noFill/>
          <a:ln>
            <a:noFill/>
          </a:ln>
        </p:spPr>
      </p:pic>
      <p:pic>
        <p:nvPicPr>
          <p:cNvPr id="336" name="Google Shape;336;p37"/>
          <p:cNvPicPr preferRelativeResize="0"/>
          <p:nvPr/>
        </p:nvPicPr>
        <p:blipFill rotWithShape="1">
          <a:blip r:embed="rId8">
            <a:alphaModFix/>
          </a:blip>
          <a:srcRect/>
          <a:stretch/>
        </p:blipFill>
        <p:spPr>
          <a:xfrm flipH="1">
            <a:off x="3527927" y="1856727"/>
            <a:ext cx="1702258" cy="1846891"/>
          </a:xfrm>
          <a:prstGeom prst="rect">
            <a:avLst/>
          </a:prstGeom>
          <a:noFill/>
          <a:ln>
            <a:noFill/>
          </a:ln>
        </p:spPr>
      </p:pic>
      <p:sp>
        <p:nvSpPr>
          <p:cNvPr id="337" name="Google Shape;337;p37"/>
          <p:cNvSpPr txBox="1"/>
          <p:nvPr/>
        </p:nvSpPr>
        <p:spPr>
          <a:xfrm>
            <a:off x="198694" y="441525"/>
            <a:ext cx="698355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THE HASH VALUE WORK?</a:t>
            </a:r>
            <a:endParaRPr sz="2700" b="1" i="0" u="none" strike="noStrike" cap="none">
              <a:solidFill>
                <a:srgbClr val="25984E"/>
              </a:solidFill>
              <a:latin typeface="Arial"/>
              <a:ea typeface="Arial"/>
              <a:cs typeface="Arial"/>
              <a:sym typeface="Arial"/>
            </a:endParaRPr>
          </a:p>
        </p:txBody>
      </p:sp>
      <p:pic>
        <p:nvPicPr>
          <p:cNvPr id="338" name="Google Shape;338;p37"/>
          <p:cNvPicPr preferRelativeResize="0"/>
          <p:nvPr/>
        </p:nvPicPr>
        <p:blipFill rotWithShape="1">
          <a:blip r:embed="rId7">
            <a:alphaModFix/>
          </a:blip>
          <a:srcRect/>
          <a:stretch/>
        </p:blipFill>
        <p:spPr>
          <a:xfrm>
            <a:off x="1570566" y="1735851"/>
            <a:ext cx="680320" cy="1117246"/>
          </a:xfrm>
          <a:prstGeom prst="rect">
            <a:avLst/>
          </a:prstGeom>
          <a:noFill/>
          <a:ln>
            <a:noFill/>
          </a:ln>
        </p:spPr>
      </p:pic>
      <p:sp>
        <p:nvSpPr>
          <p:cNvPr id="339" name="Google Shape;339;p37"/>
          <p:cNvSpPr/>
          <p:nvPr/>
        </p:nvSpPr>
        <p:spPr>
          <a:xfrm>
            <a:off x="25277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40" name="Google Shape;340;p37"/>
          <p:cNvPicPr preferRelativeResize="0"/>
          <p:nvPr/>
        </p:nvPicPr>
        <p:blipFill rotWithShape="1">
          <a:blip r:embed="rId8">
            <a:alphaModFix/>
          </a:blip>
          <a:srcRect/>
          <a:stretch/>
        </p:blipFill>
        <p:spPr>
          <a:xfrm flipH="1">
            <a:off x="616540" y="1856722"/>
            <a:ext cx="1702258" cy="1846891"/>
          </a:xfrm>
          <a:prstGeom prst="rect">
            <a:avLst/>
          </a:prstGeom>
          <a:noFill/>
          <a:ln>
            <a:noFill/>
          </a:ln>
        </p:spPr>
      </p:pic>
      <p:grpSp>
        <p:nvGrpSpPr>
          <p:cNvPr id="341" name="Google Shape;341;p37"/>
          <p:cNvGrpSpPr/>
          <p:nvPr/>
        </p:nvGrpSpPr>
        <p:grpSpPr>
          <a:xfrm>
            <a:off x="255844" y="3460719"/>
            <a:ext cx="8677293" cy="801617"/>
            <a:chOff x="2586192" y="3722087"/>
            <a:chExt cx="6885511" cy="613561"/>
          </a:xfrm>
        </p:grpSpPr>
        <p:grpSp>
          <p:nvGrpSpPr>
            <p:cNvPr id="342" name="Google Shape;342;p37"/>
            <p:cNvGrpSpPr/>
            <p:nvPr/>
          </p:nvGrpSpPr>
          <p:grpSpPr>
            <a:xfrm>
              <a:off x="2586192" y="3722087"/>
              <a:ext cx="1944600" cy="613500"/>
              <a:chOff x="1126864" y="2151233"/>
              <a:chExt cx="1944600" cy="613500"/>
            </a:xfrm>
          </p:grpSpPr>
          <p:sp>
            <p:nvSpPr>
              <p:cNvPr id="343" name="Google Shape;343;p37"/>
              <p:cNvSpPr/>
              <p:nvPr/>
            </p:nvSpPr>
            <p:spPr>
              <a:xfrm>
                <a:off x="1126864" y="2151233"/>
                <a:ext cx="1944600" cy="613500"/>
              </a:xfrm>
              <a:prstGeom prst="round2DiagRect">
                <a:avLst>
                  <a:gd name="adj1" fmla="val 0"/>
                  <a:gd name="adj2" fmla="val 17764"/>
                </a:avLst>
              </a:prstGeom>
              <a:solidFill>
                <a:srgbClr val="70BA4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4" name="Google Shape;344;p37"/>
              <p:cNvSpPr txBox="1"/>
              <p:nvPr/>
            </p:nvSpPr>
            <p:spPr>
              <a:xfrm>
                <a:off x="1227202" y="2256384"/>
                <a:ext cx="16947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looks at the hash value inside the QR code.</a:t>
                </a:r>
                <a:endParaRPr sz="1100" b="1" i="0" u="none" strike="noStrike" cap="none">
                  <a:solidFill>
                    <a:srgbClr val="FFFFFF"/>
                  </a:solidFill>
                  <a:latin typeface="Arial"/>
                  <a:ea typeface="Arial"/>
                  <a:cs typeface="Arial"/>
                  <a:sym typeface="Arial"/>
                </a:endParaRPr>
              </a:p>
            </p:txBody>
          </p:sp>
        </p:grpSp>
        <p:grpSp>
          <p:nvGrpSpPr>
            <p:cNvPr id="345" name="Google Shape;345;p37"/>
            <p:cNvGrpSpPr/>
            <p:nvPr/>
          </p:nvGrpSpPr>
          <p:grpSpPr>
            <a:xfrm>
              <a:off x="4528405" y="3722148"/>
              <a:ext cx="1944600" cy="613500"/>
              <a:chOff x="3071457" y="2151294"/>
              <a:chExt cx="1944600" cy="613500"/>
            </a:xfrm>
          </p:grpSpPr>
          <p:sp>
            <p:nvSpPr>
              <p:cNvPr id="346" name="Google Shape;346;p37"/>
              <p:cNvSpPr/>
              <p:nvPr/>
            </p:nvSpPr>
            <p:spPr>
              <a:xfrm rot="10800000" flipH="1">
                <a:off x="3071457" y="2151294"/>
                <a:ext cx="1944600" cy="613500"/>
              </a:xfrm>
              <a:prstGeom prst="round2DiagRect">
                <a:avLst>
                  <a:gd name="adj1" fmla="val 0"/>
                  <a:gd name="adj2" fmla="val 17764"/>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7" name="Google Shape;347;p37"/>
              <p:cNvSpPr txBox="1"/>
              <p:nvPr/>
            </p:nvSpPr>
            <p:spPr>
              <a:xfrm>
                <a:off x="3316102" y="2256385"/>
                <a:ext cx="14517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Then checks the hash value on the blockchain.</a:t>
                </a:r>
                <a:endParaRPr sz="1100" b="1" i="0" u="none" strike="noStrike" cap="none">
                  <a:solidFill>
                    <a:srgbClr val="FFFFFF"/>
                  </a:solidFill>
                  <a:latin typeface="Arial"/>
                  <a:ea typeface="Arial"/>
                  <a:cs typeface="Arial"/>
                  <a:sym typeface="Arial"/>
                </a:endParaRPr>
              </a:p>
            </p:txBody>
          </p:sp>
        </p:grpSp>
        <p:grpSp>
          <p:nvGrpSpPr>
            <p:cNvPr id="348" name="Google Shape;348;p37"/>
            <p:cNvGrpSpPr/>
            <p:nvPr/>
          </p:nvGrpSpPr>
          <p:grpSpPr>
            <a:xfrm>
              <a:off x="6470503" y="3722087"/>
              <a:ext cx="3001200" cy="613500"/>
              <a:chOff x="5015937" y="2151233"/>
              <a:chExt cx="3001200" cy="613500"/>
            </a:xfrm>
          </p:grpSpPr>
          <p:sp>
            <p:nvSpPr>
              <p:cNvPr id="349" name="Google Shape;349;p37"/>
              <p:cNvSpPr/>
              <p:nvPr/>
            </p:nvSpPr>
            <p:spPr>
              <a:xfrm>
                <a:off x="5015937" y="2151233"/>
                <a:ext cx="3001200" cy="613500"/>
              </a:xfrm>
              <a:prstGeom prst="round2DiagRect">
                <a:avLst>
                  <a:gd name="adj1" fmla="val 0"/>
                  <a:gd name="adj2" fmla="val 17764"/>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0" name="Google Shape;350;p37"/>
              <p:cNvSpPr txBox="1"/>
              <p:nvPr/>
            </p:nvSpPr>
            <p:spPr>
              <a:xfrm>
                <a:off x="5284188" y="2256387"/>
                <a:ext cx="25779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displays information and identifiers that are linked to the hash value.</a:t>
                </a:r>
                <a:endParaRPr sz="1100" b="1" i="0" u="none" strike="noStrike" cap="none">
                  <a:solidFill>
                    <a:srgbClr val="FFFFFF"/>
                  </a:solidFill>
                  <a:latin typeface="Arial"/>
                  <a:ea typeface="Arial"/>
                  <a:cs typeface="Arial"/>
                  <a:sym typeface="Arial"/>
                </a:endParaRPr>
              </a:p>
            </p:txBody>
          </p:sp>
        </p:grpSp>
        <p:grpSp>
          <p:nvGrpSpPr>
            <p:cNvPr id="351" name="Google Shape;351;p37"/>
            <p:cNvGrpSpPr/>
            <p:nvPr/>
          </p:nvGrpSpPr>
          <p:grpSpPr>
            <a:xfrm>
              <a:off x="4401919" y="3897278"/>
              <a:ext cx="260366" cy="260366"/>
              <a:chOff x="3155511" y="231918"/>
              <a:chExt cx="470400" cy="470400"/>
            </a:xfrm>
          </p:grpSpPr>
          <p:sp>
            <p:nvSpPr>
              <p:cNvPr id="352" name="Google Shape;352;p37"/>
              <p:cNvSpPr/>
              <p:nvPr/>
            </p:nvSpPr>
            <p:spPr>
              <a:xfrm>
                <a:off x="3155511" y="231918"/>
                <a:ext cx="470400" cy="4704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3" name="Google Shape;353;p37"/>
              <p:cNvSpPr/>
              <p:nvPr/>
            </p:nvSpPr>
            <p:spPr>
              <a:xfrm>
                <a:off x="3241461" y="317868"/>
                <a:ext cx="298500" cy="298500"/>
              </a:xfrm>
              <a:prstGeom prst="mathPlus">
                <a:avLst>
                  <a:gd name="adj1" fmla="val 9900"/>
                </a:avLst>
              </a:prstGeom>
              <a:solidFill>
                <a:srgbClr val="0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grpSp>
        <p:grpSp>
          <p:nvGrpSpPr>
            <p:cNvPr id="354" name="Google Shape;354;p37"/>
            <p:cNvGrpSpPr/>
            <p:nvPr/>
          </p:nvGrpSpPr>
          <p:grpSpPr>
            <a:xfrm>
              <a:off x="6339121" y="3897276"/>
              <a:ext cx="261571" cy="260379"/>
              <a:chOff x="4856986" y="2177888"/>
              <a:chExt cx="316442" cy="315000"/>
            </a:xfrm>
          </p:grpSpPr>
          <p:sp>
            <p:nvSpPr>
              <p:cNvPr id="355" name="Google Shape;355;p37"/>
              <p:cNvSpPr/>
              <p:nvPr/>
            </p:nvSpPr>
            <p:spPr>
              <a:xfrm>
                <a:off x="4858428" y="2177888"/>
                <a:ext cx="315000" cy="3150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6" name="Google Shape;356;p37"/>
              <p:cNvSpPr/>
              <p:nvPr/>
            </p:nvSpPr>
            <p:spPr>
              <a:xfrm>
                <a:off x="4856986" y="2285819"/>
                <a:ext cx="239100" cy="99000"/>
              </a:xfrm>
              <a:prstGeom prst="rightArrow">
                <a:avLst>
                  <a:gd name="adj1" fmla="val 32020"/>
                  <a:gd name="adj2" fmla="val 66970"/>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Barlow"/>
                  <a:buNone/>
                </a:pPr>
                <a:r>
                  <a:rPr lang="en" sz="1400" b="0" i="0" u="none" strike="noStrike" cap="none">
                    <a:solidFill>
                      <a:schemeClr val="dk1"/>
                    </a:solidFill>
                    <a:latin typeface="Barlow"/>
                    <a:ea typeface="Barlow"/>
                    <a:cs typeface="Barlow"/>
                    <a:sym typeface="Barlow"/>
                  </a:rPr>
                  <a:t/>
                </a:r>
                <a:br>
                  <a:rPr lang="en" sz="1400" b="0" i="0" u="none" strike="noStrike" cap="none">
                    <a:solidFill>
                      <a:schemeClr val="dk1"/>
                    </a:solidFill>
                    <a:latin typeface="Barlow"/>
                    <a:ea typeface="Barlow"/>
                    <a:cs typeface="Barlow"/>
                    <a:sym typeface="Barlow"/>
                  </a:rPr>
                </a:br>
                <a:endParaRPr sz="1400" b="0" i="0" u="none" strike="noStrike" cap="none">
                  <a:solidFill>
                    <a:schemeClr val="dk1"/>
                  </a:solidFill>
                  <a:latin typeface="Barlow"/>
                  <a:ea typeface="Barlow"/>
                  <a:cs typeface="Barlow"/>
                  <a:sym typeface="Barlow"/>
                </a:endParaRPr>
              </a:p>
            </p:txBody>
          </p:sp>
        </p:grpSp>
      </p:grpSp>
      <p:sp>
        <p:nvSpPr>
          <p:cNvPr id="357" name="Google Shape;357;p37"/>
          <p:cNvSpPr/>
          <p:nvPr/>
        </p:nvSpPr>
        <p:spPr>
          <a:xfrm>
            <a:off x="59105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58" name="Google Shape;358;p37"/>
          <p:cNvPicPr preferRelativeResize="0"/>
          <p:nvPr/>
        </p:nvPicPr>
        <p:blipFill rotWithShape="1">
          <a:blip r:embed="rId9">
            <a:alphaModFix/>
          </a:blip>
          <a:srcRect/>
          <a:stretch/>
        </p:blipFill>
        <p:spPr>
          <a:xfrm>
            <a:off x="90346" y="4980091"/>
            <a:ext cx="2257893" cy="93688"/>
          </a:xfrm>
          <a:prstGeom prst="rect">
            <a:avLst/>
          </a:prstGeom>
          <a:noFill/>
          <a:ln>
            <a:noFill/>
          </a:ln>
        </p:spPr>
      </p:pic>
      <p:sp>
        <p:nvSpPr>
          <p:cNvPr id="359" name="Google Shape;359;p37"/>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10"/>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63"/>
        <p:cNvGrpSpPr/>
        <p:nvPr/>
      </p:nvGrpSpPr>
      <p:grpSpPr>
        <a:xfrm>
          <a:off x="0" y="0"/>
          <a:ext cx="0" cy="0"/>
          <a:chOff x="0" y="0"/>
          <a:chExt cx="0" cy="0"/>
        </a:xfrm>
      </p:grpSpPr>
      <p:sp>
        <p:nvSpPr>
          <p:cNvPr id="364" name="Google Shape;364;p38"/>
          <p:cNvSpPr/>
          <p:nvPr/>
        </p:nvSpPr>
        <p:spPr>
          <a:xfrm>
            <a:off x="2106832" y="2312765"/>
            <a:ext cx="4884525" cy="10388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rgbClr val="262626"/>
                </a:solidFill>
                <a:latin typeface="Arial"/>
                <a:ea typeface="Arial"/>
                <a:cs typeface="Arial"/>
                <a:sym typeface="Arial"/>
              </a:rPr>
              <a:t>How does the </a:t>
            </a:r>
            <a:r>
              <a:rPr lang="en" sz="3600" b="1" i="0" u="none" strike="noStrike" cap="none">
                <a:solidFill>
                  <a:srgbClr val="262626"/>
                </a:solidFill>
                <a:latin typeface="Arial"/>
                <a:ea typeface="Arial"/>
                <a:cs typeface="Arial"/>
                <a:sym typeface="Arial"/>
              </a:rPr>
              <a:t/>
            </a:r>
            <a:br>
              <a:rPr lang="en" sz="3600" b="1" i="0" u="none" strike="noStrike" cap="none">
                <a:solidFill>
                  <a:srgbClr val="262626"/>
                </a:solidFill>
                <a:latin typeface="Arial"/>
                <a:ea typeface="Arial"/>
                <a:cs typeface="Arial"/>
                <a:sym typeface="Arial"/>
              </a:rPr>
            </a:br>
            <a:r>
              <a:rPr lang="en" sz="3600" b="1" i="0" u="none" strike="noStrike" cap="none">
                <a:solidFill>
                  <a:srgbClr val="25984E"/>
                </a:solidFill>
                <a:latin typeface="Arial"/>
                <a:ea typeface="Arial"/>
                <a:cs typeface="Arial"/>
                <a:sym typeface="Arial"/>
              </a:rPr>
              <a:t>QR Code work? </a:t>
            </a:r>
            <a:endParaRPr sz="1100" b="0" i="0" u="none" strike="noStrike" cap="none">
              <a:solidFill>
                <a:srgbClr val="000000"/>
              </a:solidFill>
              <a:latin typeface="Arial"/>
              <a:ea typeface="Arial"/>
              <a:cs typeface="Arial"/>
              <a:sym typeface="Arial"/>
            </a:endParaRPr>
          </a:p>
        </p:txBody>
      </p:sp>
      <p:sp>
        <p:nvSpPr>
          <p:cNvPr id="365" name="Google Shape;365;p38"/>
          <p:cNvSpPr/>
          <p:nvPr/>
        </p:nvSpPr>
        <p:spPr>
          <a:xfrm>
            <a:off x="411441" y="3323909"/>
            <a:ext cx="8275275" cy="1413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25984E"/>
                </a:solidFill>
                <a:latin typeface="Arial"/>
                <a:ea typeface="Arial"/>
                <a:cs typeface="Arial"/>
                <a:sym typeface="Arial"/>
              </a:rPr>
              <a:t>QR codes are a type of matrix barcode or two-dimensional barcode</a:t>
            </a:r>
            <a:r>
              <a:rPr lang="en" sz="1100" b="0" i="0" u="none" strike="noStrike" cap="none">
                <a:solidFill>
                  <a:srgbClr val="25984E"/>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A standard QR code can hold up to 3Kb of data, compared to a standard barcode which holds less than 100 characters.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VeriDoc Global uses a unique digital hash value that is stored on the QR code. When a QR code reader is used to scan the QR code, the system looks at the unique hash value and then checks that value on the blockchain. The system verifies that the hash value exists on the blockchain and then displays the information that is linked to the hash value.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1" u="none" strike="noStrike" cap="none">
                <a:solidFill>
                  <a:srgbClr val="25984E"/>
                </a:solidFill>
                <a:latin typeface="Arial"/>
                <a:ea typeface="Arial"/>
                <a:cs typeface="Arial"/>
                <a:sym typeface="Arial"/>
              </a:rPr>
              <a:t>This significantly improves supply chain management because blockchain technology prevents the data and the QR code from ever being changed or removed.</a:t>
            </a:r>
            <a:endParaRPr sz="1100" b="0" i="0" u="none" strike="noStrike" cap="none">
              <a:solidFill>
                <a:srgbClr val="000000"/>
              </a:solidFill>
              <a:latin typeface="Arial"/>
              <a:ea typeface="Arial"/>
              <a:cs typeface="Arial"/>
              <a:sym typeface="Arial"/>
            </a:endParaRPr>
          </a:p>
        </p:txBody>
      </p:sp>
      <p:pic>
        <p:nvPicPr>
          <p:cNvPr id="366" name="Google Shape;366;p38"/>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367" name="Google Shape;367;p38"/>
          <p:cNvPicPr preferRelativeResize="0"/>
          <p:nvPr/>
        </p:nvPicPr>
        <p:blipFill rotWithShape="1">
          <a:blip r:embed="rId5">
            <a:alphaModFix/>
          </a:blip>
          <a:srcRect/>
          <a:stretch/>
        </p:blipFill>
        <p:spPr>
          <a:xfrm>
            <a:off x="2938990" y="217967"/>
            <a:ext cx="3197584" cy="2534139"/>
          </a:xfrm>
          <a:prstGeom prst="rect">
            <a:avLst/>
          </a:prstGeom>
          <a:noFill/>
          <a:ln>
            <a:noFill/>
          </a:ln>
        </p:spPr>
      </p:pic>
      <p:pic>
        <p:nvPicPr>
          <p:cNvPr id="368" name="Google Shape;368;p38"/>
          <p:cNvPicPr preferRelativeResize="0"/>
          <p:nvPr/>
        </p:nvPicPr>
        <p:blipFill rotWithShape="1">
          <a:blip r:embed="rId6">
            <a:alphaModFix/>
          </a:blip>
          <a:srcRect/>
          <a:stretch/>
        </p:blipFill>
        <p:spPr>
          <a:xfrm>
            <a:off x="1926656" y="717526"/>
            <a:ext cx="1359937" cy="2536575"/>
          </a:xfrm>
          <a:prstGeom prst="rect">
            <a:avLst/>
          </a:prstGeom>
          <a:noFill/>
          <a:ln>
            <a:noFill/>
          </a:ln>
        </p:spPr>
      </p:pic>
      <p:sp>
        <p:nvSpPr>
          <p:cNvPr id="369" name="Google Shape;369;p38"/>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73"/>
        <p:cNvGrpSpPr/>
        <p:nvPr/>
      </p:nvGrpSpPr>
      <p:grpSpPr>
        <a:xfrm>
          <a:off x="0" y="0"/>
          <a:ext cx="0" cy="0"/>
          <a:chOff x="0" y="0"/>
          <a:chExt cx="0" cy="0"/>
        </a:xfrm>
      </p:grpSpPr>
      <p:pic>
        <p:nvPicPr>
          <p:cNvPr id="374" name="Google Shape;374;p39"/>
          <p:cNvPicPr preferRelativeResize="0"/>
          <p:nvPr/>
        </p:nvPicPr>
        <p:blipFill rotWithShape="1">
          <a:blip r:embed="rId4">
            <a:alphaModFix/>
          </a:blip>
          <a:srcRect l="2040" t="674" r="36534" b="591"/>
          <a:stretch/>
        </p:blipFill>
        <p:spPr>
          <a:xfrm>
            <a:off x="0" y="0"/>
            <a:ext cx="3793524" cy="5143500"/>
          </a:xfrm>
          <a:prstGeom prst="rect">
            <a:avLst/>
          </a:prstGeom>
          <a:noFill/>
          <a:ln>
            <a:noFill/>
          </a:ln>
        </p:spPr>
      </p:pic>
      <p:sp>
        <p:nvSpPr>
          <p:cNvPr id="375" name="Google Shape;375;p39"/>
          <p:cNvSpPr/>
          <p:nvPr/>
        </p:nvSpPr>
        <p:spPr>
          <a:xfrm>
            <a:off x="479475" y="1152131"/>
            <a:ext cx="2805147" cy="283923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b="1" i="0" u="none" strike="noStrike" cap="none">
                <a:solidFill>
                  <a:schemeClr val="lt1"/>
                </a:solidFill>
                <a:latin typeface="Arial"/>
                <a:ea typeface="Arial"/>
                <a:cs typeface="Arial"/>
                <a:sym typeface="Arial"/>
              </a:rPr>
              <a:t>What if someone copies the QR code?</a:t>
            </a:r>
            <a:endParaRPr sz="5400" b="1" i="0" u="none" strike="noStrike" cap="none">
              <a:solidFill>
                <a:schemeClr val="lt1"/>
              </a:solidFill>
              <a:latin typeface="Arial"/>
              <a:ea typeface="Arial"/>
              <a:cs typeface="Arial"/>
              <a:sym typeface="Arial"/>
            </a:endParaRPr>
          </a:p>
        </p:txBody>
      </p:sp>
      <p:sp>
        <p:nvSpPr>
          <p:cNvPr id="376" name="Google Shape;376;p39"/>
          <p:cNvSpPr/>
          <p:nvPr/>
        </p:nvSpPr>
        <p:spPr>
          <a:xfrm>
            <a:off x="4629825" y="2093400"/>
            <a:ext cx="4144200" cy="275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chemeClr val="dk1"/>
                </a:solidFill>
                <a:latin typeface="Arial"/>
                <a:ea typeface="Arial"/>
                <a:cs typeface="Arial"/>
                <a:sym typeface="Arial"/>
              </a:rPr>
              <a:t>Success factors:</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Each document has a unique hash value and can’t be verified in two places at once. If the data collected reports this occurrence, the QR code can be blocked or put into quarantine.</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The VeriDoc Global QR code reader allows the </a:t>
            </a:r>
            <a:r>
              <a:rPr lang="en" sz="1100">
                <a:solidFill>
                  <a:schemeClr val="dk1"/>
                </a:solidFill>
              </a:rPr>
              <a:t>document producer</a:t>
            </a:r>
            <a:r>
              <a:rPr lang="en" sz="1100" b="0" i="0" u="none" strike="noStrike" cap="none">
                <a:solidFill>
                  <a:schemeClr val="dk1"/>
                </a:solidFill>
                <a:latin typeface="Arial"/>
                <a:ea typeface="Arial"/>
                <a:cs typeface="Arial"/>
                <a:sym typeface="Arial"/>
              </a:rPr>
              <a:t> to have 100% control over the QR codes that are verifiable. Counterfeiters who try to replicate the process with their own QR codes will not be able to get past the security checks that take place using the VeriDoc Global app.</a:t>
            </a:r>
            <a:endParaRPr sz="1100" b="0" i="0" u="none" strike="noStrike" cap="none">
              <a:solidFill>
                <a:srgbClr val="000000"/>
              </a:solidFill>
              <a:latin typeface="Arial"/>
              <a:ea typeface="Arial"/>
              <a:cs typeface="Arial"/>
              <a:sym typeface="Arial"/>
            </a:endParaRPr>
          </a:p>
        </p:txBody>
      </p:sp>
      <p:pic>
        <p:nvPicPr>
          <p:cNvPr id="377" name="Google Shape;377;p39"/>
          <p:cNvPicPr preferRelativeResize="0"/>
          <p:nvPr/>
        </p:nvPicPr>
        <p:blipFill rotWithShape="1">
          <a:blip r:embed="rId5">
            <a:alphaModFix/>
          </a:blip>
          <a:srcRect/>
          <a:stretch/>
        </p:blipFill>
        <p:spPr>
          <a:xfrm>
            <a:off x="3129407" y="1687402"/>
            <a:ext cx="1356096" cy="2688109"/>
          </a:xfrm>
          <a:prstGeom prst="rect">
            <a:avLst/>
          </a:prstGeom>
          <a:noFill/>
          <a:ln>
            <a:noFill/>
          </a:ln>
        </p:spPr>
      </p:pic>
      <p:sp>
        <p:nvSpPr>
          <p:cNvPr id="378" name="Google Shape;378;p39"/>
          <p:cNvSpPr/>
          <p:nvPr/>
        </p:nvSpPr>
        <p:spPr>
          <a:xfrm>
            <a:off x="4331375" y="334900"/>
            <a:ext cx="4351800" cy="1565400"/>
          </a:xfrm>
          <a:prstGeom prst="rect">
            <a:avLst/>
          </a:prstGeom>
          <a:noFill/>
          <a:ln w="381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9" name="Google Shape;379;p39"/>
          <p:cNvSpPr txBox="1"/>
          <p:nvPr/>
        </p:nvSpPr>
        <p:spPr>
          <a:xfrm>
            <a:off x="4401126" y="442452"/>
            <a:ext cx="4212300" cy="1627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1" u="none" strike="noStrike" cap="none">
                <a:solidFill>
                  <a:srgbClr val="25984E"/>
                </a:solidFill>
                <a:latin typeface="Arial"/>
                <a:ea typeface="Arial"/>
                <a:cs typeface="Arial"/>
                <a:sym typeface="Arial"/>
              </a:rPr>
              <a:t>THE VERIDOC GLOBAL PROTOCOL DETERS COUNTERFEITERS FROM COPYING A QR CODE AND ALSO PREVENTS THEM FROM USING THEIR OWN QR CODES.</a:t>
            </a:r>
            <a:endParaRPr sz="11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pic>
        <p:nvPicPr>
          <p:cNvPr id="380" name="Google Shape;380;p39"/>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81" name="Google Shape;381;p39"/>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85"/>
        <p:cNvGrpSpPr/>
        <p:nvPr/>
      </p:nvGrpSpPr>
      <p:grpSpPr>
        <a:xfrm>
          <a:off x="0" y="0"/>
          <a:ext cx="0" cy="0"/>
          <a:chOff x="0" y="0"/>
          <a:chExt cx="0" cy="0"/>
        </a:xfrm>
      </p:grpSpPr>
      <p:pic>
        <p:nvPicPr>
          <p:cNvPr id="386" name="Google Shape;386;p40"/>
          <p:cNvPicPr preferRelativeResize="0"/>
          <p:nvPr/>
        </p:nvPicPr>
        <p:blipFill rotWithShape="1">
          <a:blip r:embed="rId4">
            <a:alphaModFix/>
          </a:blip>
          <a:srcRect l="29257" t="1105" r="35492" b="3574"/>
          <a:stretch/>
        </p:blipFill>
        <p:spPr>
          <a:xfrm>
            <a:off x="6279956" y="-13303"/>
            <a:ext cx="2864044" cy="5170105"/>
          </a:xfrm>
          <a:prstGeom prst="rect">
            <a:avLst/>
          </a:prstGeom>
          <a:noFill/>
          <a:ln>
            <a:noFill/>
          </a:ln>
        </p:spPr>
      </p:pic>
      <p:sp>
        <p:nvSpPr>
          <p:cNvPr id="387" name="Google Shape;387;p40"/>
          <p:cNvSpPr/>
          <p:nvPr/>
        </p:nvSpPr>
        <p:spPr>
          <a:xfrm>
            <a:off x="338963" y="358613"/>
            <a:ext cx="5261400" cy="435735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262626"/>
                </a:solidFill>
                <a:latin typeface="Arial"/>
                <a:ea typeface="Arial"/>
                <a:cs typeface="Arial"/>
                <a:sym typeface="Arial"/>
              </a:rPr>
              <a:t>What About</a:t>
            </a:r>
            <a:endParaRPr sz="18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RFID Chips ?</a:t>
            </a:r>
            <a:endParaRPr sz="14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1" i="1" u="none" strike="noStrike" cap="none">
                <a:solidFill>
                  <a:srgbClr val="00B050"/>
                </a:solidFill>
                <a:latin typeface="Arial"/>
                <a:ea typeface="Arial"/>
                <a:cs typeface="Arial"/>
                <a:sym typeface="Arial"/>
              </a:rPr>
              <a:t>There is no doubt that RFID technology has many benefits, </a:t>
            </a:r>
            <a:r>
              <a:rPr lang="en" sz="1400" b="1" i="1" u="none" strike="noStrike" cap="none">
                <a:solidFill>
                  <a:srgbClr val="000000"/>
                </a:solidFill>
                <a:latin typeface="Arial"/>
                <a:ea typeface="Arial"/>
                <a:cs typeface="Arial"/>
                <a:sym typeface="Arial"/>
              </a:rPr>
              <a:t>however RFID also has its vulnerabilities.</a:t>
            </a:r>
            <a:endParaRPr sz="1400" b="1" i="1" u="none" strike="noStrike" cap="none">
              <a:solidFill>
                <a:srgbClr val="000000"/>
              </a:solidFill>
              <a:latin typeface="Arial"/>
              <a:ea typeface="Arial"/>
              <a:cs typeface="Arial"/>
              <a:sym typeface="Arial"/>
            </a:endParaRPr>
          </a:p>
          <a:p>
            <a:pPr marL="0" marR="0" lvl="0" indent="0" algn="l" rtl="0">
              <a:lnSpc>
                <a:spcPct val="150000"/>
              </a:lnSpc>
              <a:spcBef>
                <a:spcPts val="400"/>
              </a:spcBef>
              <a:spcAft>
                <a:spcPts val="0"/>
              </a:spcAft>
              <a:buNone/>
            </a:pPr>
            <a:r>
              <a:rPr lang="en" sz="1100" b="1" i="0" u="sng" strike="noStrike" cap="none">
                <a:solidFill>
                  <a:schemeClr val="dk1"/>
                </a:solidFill>
              </a:rPr>
              <a:t>Some of the reasons why RFID technology is so vulnerable are:</a:t>
            </a:r>
            <a:endParaRPr sz="1100" b="1" i="0" u="sng" strike="noStrike" cap="none">
              <a:solidFill>
                <a:schemeClr val="dk1"/>
              </a:solidFil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chips use “contactless technology” which means that data is transferred over the airwaves. There is plenty of evidence that shows that RFID tags can and have been hacked.</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without your knowledge. Unlike magnetic strips and QR codes which need to be swiped or scanned, anyone with an RFID tag reader can read your RFID tag without you knowing.</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from greater distances.  Most RFID systems are designed so that the distance between the tag and the reader are kept to a minimum, however a high gain antenna can be used to read tags from greater distances, which leads to privacy issues</a:t>
            </a:r>
            <a:endParaRPr sz="1100" b="1" i="0" u="sng" strike="noStrike" cap="none">
              <a:solidFill>
                <a:schemeClr val="dk1"/>
              </a:solidFill>
              <a:latin typeface="Arial"/>
              <a:ea typeface="Arial"/>
              <a:cs typeface="Arial"/>
              <a:sym typeface="Arial"/>
            </a:endParaRPr>
          </a:p>
        </p:txBody>
      </p:sp>
      <p:sp>
        <p:nvSpPr>
          <p:cNvPr id="388" name="Google Shape;388;p40"/>
          <p:cNvSpPr/>
          <p:nvPr/>
        </p:nvSpPr>
        <p:spPr>
          <a:xfrm>
            <a:off x="6279956" y="-13303"/>
            <a:ext cx="2864025" cy="517005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47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9" name="Google Shape;389;p40"/>
          <p:cNvPicPr preferRelativeResize="0"/>
          <p:nvPr/>
        </p:nvPicPr>
        <p:blipFill rotWithShape="1">
          <a:blip r:embed="rId5">
            <a:alphaModFix/>
          </a:blip>
          <a:srcRect/>
          <a:stretch/>
        </p:blipFill>
        <p:spPr>
          <a:xfrm>
            <a:off x="5556219" y="1446690"/>
            <a:ext cx="1356096" cy="2688110"/>
          </a:xfrm>
          <a:prstGeom prst="rect">
            <a:avLst/>
          </a:prstGeom>
          <a:noFill/>
          <a:ln>
            <a:noFill/>
          </a:ln>
        </p:spPr>
      </p:pic>
      <p:pic>
        <p:nvPicPr>
          <p:cNvPr id="390" name="Google Shape;390;p40"/>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91" name="Google Shape;391;p40"/>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www.veridocglobal.com </a:t>
            </a:r>
            <a:endParaRPr sz="1100" b="0" i="0"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FFFFFF"/>
                </a:solidFill>
                <a:latin typeface="Calibri"/>
                <a:ea typeface="Calibri"/>
                <a:cs typeface="Calibri"/>
                <a:sym typeface="Calibri"/>
              </a:rPr>
              <a:t>VeriDoc Global Solution: </a:t>
            </a:r>
            <a:r>
              <a:rPr lang="en" sz="800">
                <a:solidFill>
                  <a:srgbClr val="FFFFFF"/>
                </a:solidFill>
                <a:latin typeface="Calibri"/>
                <a:ea typeface="Calibri"/>
                <a:cs typeface="Calibri"/>
                <a:sym typeface="Calibri"/>
              </a:rPr>
              <a:t>Documents</a:t>
            </a:r>
            <a:endParaRPr sz="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7" name="Google Shape;397;p41"/>
          <p:cNvSpPr txBox="1"/>
          <p:nvPr/>
        </p:nvSpPr>
        <p:spPr>
          <a:xfrm>
            <a:off x="8737158" y="4772030"/>
            <a:ext cx="406842" cy="292016"/>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lt1"/>
              </a:solidFill>
              <a:latin typeface="Roboto"/>
              <a:ea typeface="Roboto"/>
              <a:cs typeface="Roboto"/>
              <a:sym typeface="Roboto"/>
            </a:endParaRPr>
          </a:p>
        </p:txBody>
      </p:sp>
      <p:sp>
        <p:nvSpPr>
          <p:cNvPr id="398" name="Google Shape;398;p41"/>
          <p:cNvSpPr/>
          <p:nvPr/>
        </p:nvSpPr>
        <p:spPr>
          <a:xfrm>
            <a:off x="1397977" y="1684187"/>
            <a:ext cx="6472303" cy="131574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 sz="4100" b="1" i="0" u="none" strike="noStrike" cap="none">
                <a:solidFill>
                  <a:srgbClr val="25984E"/>
                </a:solidFill>
                <a:latin typeface="Arial"/>
                <a:ea typeface="Arial"/>
                <a:cs typeface="Arial"/>
                <a:sym typeface="Arial"/>
              </a:rPr>
              <a:t>Document Producer and Verification Flow</a:t>
            </a:r>
            <a:endParaRPr sz="4100" b="1" i="0" u="none" strike="noStrike" cap="none">
              <a:solidFill>
                <a:srgbClr val="25984E"/>
              </a:solidFill>
              <a:latin typeface="Arial"/>
              <a:ea typeface="Arial"/>
              <a:cs typeface="Arial"/>
              <a:sym typeface="Arial"/>
            </a:endParaRPr>
          </a:p>
        </p:txBody>
      </p:sp>
      <p:pic>
        <p:nvPicPr>
          <p:cNvPr id="399" name="Google Shape;399;p41"/>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400" name="Google Shape;400;p41"/>
          <p:cNvPicPr preferRelativeResize="0"/>
          <p:nvPr/>
        </p:nvPicPr>
        <p:blipFill rotWithShape="1">
          <a:blip r:embed="rId5">
            <a:alphaModFix/>
          </a:blip>
          <a:srcRect/>
          <a:stretch/>
        </p:blipFill>
        <p:spPr>
          <a:xfrm>
            <a:off x="55290" y="60727"/>
            <a:ext cx="884920" cy="317291"/>
          </a:xfrm>
          <a:prstGeom prst="rect">
            <a:avLst/>
          </a:prstGeom>
          <a:noFill/>
          <a:ln>
            <a:noFill/>
          </a:ln>
        </p:spPr>
      </p:pic>
      <p:sp>
        <p:nvSpPr>
          <p:cNvPr id="401" name="Google Shape;401;p41"/>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05"/>
        <p:cNvGrpSpPr/>
        <p:nvPr/>
      </p:nvGrpSpPr>
      <p:grpSpPr>
        <a:xfrm>
          <a:off x="0" y="0"/>
          <a:ext cx="0" cy="0"/>
          <a:chOff x="0" y="0"/>
          <a:chExt cx="0" cy="0"/>
        </a:xfrm>
      </p:grpSpPr>
      <p:pic>
        <p:nvPicPr>
          <p:cNvPr id="406" name="Google Shape;406;p42"/>
          <p:cNvPicPr preferRelativeResize="0"/>
          <p:nvPr/>
        </p:nvPicPr>
        <p:blipFill rotWithShape="1">
          <a:blip r:embed="rId4">
            <a:alphaModFix/>
          </a:blip>
          <a:srcRect/>
          <a:stretch/>
        </p:blipFill>
        <p:spPr>
          <a:xfrm>
            <a:off x="-2521204" y="882173"/>
            <a:ext cx="4956785" cy="3642325"/>
          </a:xfrm>
          <a:prstGeom prst="rect">
            <a:avLst/>
          </a:prstGeom>
          <a:noFill/>
          <a:ln>
            <a:noFill/>
          </a:ln>
        </p:spPr>
      </p:pic>
      <p:sp>
        <p:nvSpPr>
          <p:cNvPr id="407" name="Google Shape;407;p42"/>
          <p:cNvSpPr txBox="1"/>
          <p:nvPr/>
        </p:nvSpPr>
        <p:spPr>
          <a:xfrm>
            <a:off x="1281121" y="445354"/>
            <a:ext cx="1468095" cy="3311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CREATE A DOCUMENT</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Issuer creates a document.</a:t>
            </a:r>
            <a:endParaRPr sz="1100"/>
          </a:p>
        </p:txBody>
      </p:sp>
      <p:sp>
        <p:nvSpPr>
          <p:cNvPr id="408" name="Google Shape;408;p42"/>
          <p:cNvSpPr txBox="1"/>
          <p:nvPr/>
        </p:nvSpPr>
        <p:spPr>
          <a:xfrm>
            <a:off x="3049837" y="2308418"/>
            <a:ext cx="1602780" cy="60966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PDF IN</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CLIENT’S SECURED SERVER</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PDF from the new document and stores this on the client’s secured server.</a:t>
            </a:r>
            <a:endParaRPr sz="1100"/>
          </a:p>
        </p:txBody>
      </p:sp>
      <p:sp>
        <p:nvSpPr>
          <p:cNvPr id="409" name="Google Shape;409;p42"/>
          <p:cNvSpPr txBox="1"/>
          <p:nvPr/>
        </p:nvSpPr>
        <p:spPr>
          <a:xfrm>
            <a:off x="1281121" y="4393795"/>
            <a:ext cx="2536504" cy="5304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POPULATE THE DATABASE</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populates a database with the unique hash value, blockchain transaction record and URL of the PDF (to preview the document original).</a:t>
            </a:r>
            <a:endParaRPr sz="1100"/>
          </a:p>
        </p:txBody>
      </p:sp>
      <p:sp>
        <p:nvSpPr>
          <p:cNvPr id="410" name="Google Shape;410;p42"/>
          <p:cNvSpPr txBox="1"/>
          <p:nvPr/>
        </p:nvSpPr>
        <p:spPr>
          <a:xfrm>
            <a:off x="2588687" y="1093402"/>
            <a:ext cx="1614496" cy="50050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GENERATE QR CODE</a:t>
            </a:r>
            <a:endParaRPr sz="700" b="1" i="0" u="none" strike="noStrike" cap="none">
              <a:solidFill>
                <a:srgbClr val="25984E"/>
              </a:solidFill>
              <a:latin typeface="Arial"/>
              <a:ea typeface="Arial"/>
              <a:cs typeface="Arial"/>
              <a:sym typeface="Arial"/>
            </a:endParaRPr>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unique QR code and places the QR code inside of the document.</a:t>
            </a:r>
            <a:endParaRPr sz="1100"/>
          </a:p>
        </p:txBody>
      </p:sp>
      <p:sp>
        <p:nvSpPr>
          <p:cNvPr id="411" name="Google Shape;411;p42"/>
          <p:cNvSpPr txBox="1"/>
          <p:nvPr/>
        </p:nvSpPr>
        <p:spPr>
          <a:xfrm>
            <a:off x="2588687" y="3630706"/>
            <a:ext cx="1778776" cy="62436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UNIQUE</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HASH VALUE ON BLOCKCHAIN</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unique hash value for the document and places this on the blockchain.</a:t>
            </a:r>
            <a:endParaRPr sz="1100"/>
          </a:p>
        </p:txBody>
      </p:sp>
      <p:grpSp>
        <p:nvGrpSpPr>
          <p:cNvPr id="412" name="Google Shape;412;p42"/>
          <p:cNvGrpSpPr/>
          <p:nvPr/>
        </p:nvGrpSpPr>
        <p:grpSpPr>
          <a:xfrm>
            <a:off x="5495106" y="0"/>
            <a:ext cx="3694050" cy="5146394"/>
            <a:chOff x="7330615" y="-16476"/>
            <a:chExt cx="4925400" cy="6861859"/>
          </a:xfrm>
        </p:grpSpPr>
        <p:sp>
          <p:nvSpPr>
            <p:cNvPr id="413" name="Google Shape;413;p42"/>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4" name="Google Shape;414;p42"/>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15" name="Google Shape;415;p42"/>
          <p:cNvSpPr/>
          <p:nvPr/>
        </p:nvSpPr>
        <p:spPr>
          <a:xfrm>
            <a:off x="5790134" y="2226730"/>
            <a:ext cx="3062367" cy="77303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DOCUMENT CREATOR FLOW</a:t>
            </a:r>
            <a:endParaRPr sz="2100" b="1" i="0" u="none" strike="noStrike" cap="none">
              <a:solidFill>
                <a:schemeClr val="lt1"/>
              </a:solidFill>
              <a:latin typeface="Arial"/>
              <a:ea typeface="Arial"/>
              <a:cs typeface="Arial"/>
              <a:sym typeface="Arial"/>
            </a:endParaRPr>
          </a:p>
        </p:txBody>
      </p:sp>
      <p:sp>
        <p:nvSpPr>
          <p:cNvPr id="416" name="Google Shape;416;p42"/>
          <p:cNvSpPr/>
          <p:nvPr/>
        </p:nvSpPr>
        <p:spPr>
          <a:xfrm>
            <a:off x="5700152" y="1477135"/>
            <a:ext cx="3242331"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17" name="Google Shape;417;p42"/>
          <p:cNvPicPr preferRelativeResize="0"/>
          <p:nvPr/>
        </p:nvPicPr>
        <p:blipFill rotWithShape="1">
          <a:blip r:embed="rId6">
            <a:alphaModFix/>
          </a:blip>
          <a:srcRect/>
          <a:stretch/>
        </p:blipFill>
        <p:spPr>
          <a:xfrm>
            <a:off x="1964862" y="1065601"/>
            <a:ext cx="573175" cy="712595"/>
          </a:xfrm>
          <a:prstGeom prst="rect">
            <a:avLst/>
          </a:prstGeom>
          <a:noFill/>
          <a:ln>
            <a:noFill/>
          </a:ln>
        </p:spPr>
      </p:pic>
      <p:pic>
        <p:nvPicPr>
          <p:cNvPr id="418" name="Google Shape;418;p42"/>
          <p:cNvPicPr preferRelativeResize="0"/>
          <p:nvPr/>
        </p:nvPicPr>
        <p:blipFill rotWithShape="1">
          <a:blip r:embed="rId7">
            <a:alphaModFix/>
          </a:blip>
          <a:srcRect/>
          <a:stretch/>
        </p:blipFill>
        <p:spPr>
          <a:xfrm>
            <a:off x="1958483" y="3630706"/>
            <a:ext cx="557684" cy="704850"/>
          </a:xfrm>
          <a:prstGeom prst="rect">
            <a:avLst/>
          </a:prstGeom>
          <a:noFill/>
          <a:ln>
            <a:noFill/>
          </a:ln>
        </p:spPr>
      </p:pic>
      <p:pic>
        <p:nvPicPr>
          <p:cNvPr id="419" name="Google Shape;419;p42"/>
          <p:cNvPicPr preferRelativeResize="0"/>
          <p:nvPr/>
        </p:nvPicPr>
        <p:blipFill rotWithShape="1">
          <a:blip r:embed="rId8">
            <a:alphaModFix/>
          </a:blip>
          <a:srcRect/>
          <a:stretch/>
        </p:blipFill>
        <p:spPr>
          <a:xfrm>
            <a:off x="656041" y="294942"/>
            <a:ext cx="590112" cy="731739"/>
          </a:xfrm>
          <a:prstGeom prst="rect">
            <a:avLst/>
          </a:prstGeom>
          <a:noFill/>
          <a:ln>
            <a:noFill/>
          </a:ln>
        </p:spPr>
      </p:pic>
      <p:pic>
        <p:nvPicPr>
          <p:cNvPr id="420" name="Google Shape;420;p42"/>
          <p:cNvPicPr preferRelativeResize="0"/>
          <p:nvPr/>
        </p:nvPicPr>
        <p:blipFill rotWithShape="1">
          <a:blip r:embed="rId9">
            <a:alphaModFix/>
          </a:blip>
          <a:srcRect/>
          <a:stretch/>
        </p:blipFill>
        <p:spPr>
          <a:xfrm>
            <a:off x="2363596" y="2308907"/>
            <a:ext cx="574376" cy="723871"/>
          </a:xfrm>
          <a:prstGeom prst="rect">
            <a:avLst/>
          </a:prstGeom>
          <a:noFill/>
          <a:ln>
            <a:noFill/>
          </a:ln>
        </p:spPr>
      </p:pic>
      <p:pic>
        <p:nvPicPr>
          <p:cNvPr id="421" name="Google Shape;421;p42"/>
          <p:cNvPicPr preferRelativeResize="0"/>
          <p:nvPr/>
        </p:nvPicPr>
        <p:blipFill rotWithShape="1">
          <a:blip r:embed="rId10">
            <a:alphaModFix/>
          </a:blip>
          <a:srcRect/>
          <a:stretch/>
        </p:blipFill>
        <p:spPr>
          <a:xfrm>
            <a:off x="656041" y="4366370"/>
            <a:ext cx="558639" cy="716002"/>
          </a:xfrm>
          <a:prstGeom prst="rect">
            <a:avLst/>
          </a:prstGeom>
          <a:noFill/>
          <a:ln>
            <a:noFill/>
          </a:ln>
        </p:spPr>
      </p:pic>
      <p:sp>
        <p:nvSpPr>
          <p:cNvPr id="422" name="Google Shape;422;p42"/>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Documents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26"/>
        <p:cNvGrpSpPr/>
        <p:nvPr/>
      </p:nvGrpSpPr>
      <p:grpSpPr>
        <a:xfrm>
          <a:off x="0" y="0"/>
          <a:ext cx="0" cy="0"/>
          <a:chOff x="0" y="0"/>
          <a:chExt cx="0" cy="0"/>
        </a:xfrm>
      </p:grpSpPr>
      <p:pic>
        <p:nvPicPr>
          <p:cNvPr id="427" name="Google Shape;427;p43"/>
          <p:cNvPicPr preferRelativeResize="0"/>
          <p:nvPr/>
        </p:nvPicPr>
        <p:blipFill rotWithShape="1">
          <a:blip r:embed="rId4">
            <a:alphaModFix/>
          </a:blip>
          <a:srcRect/>
          <a:stretch/>
        </p:blipFill>
        <p:spPr>
          <a:xfrm>
            <a:off x="6257646" y="772187"/>
            <a:ext cx="5499770" cy="3778634"/>
          </a:xfrm>
          <a:prstGeom prst="rect">
            <a:avLst/>
          </a:prstGeom>
          <a:noFill/>
          <a:ln>
            <a:noFill/>
          </a:ln>
        </p:spPr>
      </p:pic>
      <p:grpSp>
        <p:nvGrpSpPr>
          <p:cNvPr id="428" name="Google Shape;428;p43"/>
          <p:cNvGrpSpPr/>
          <p:nvPr/>
        </p:nvGrpSpPr>
        <p:grpSpPr>
          <a:xfrm>
            <a:off x="0" y="-2894"/>
            <a:ext cx="3694050" cy="5146394"/>
            <a:chOff x="7330615" y="-16476"/>
            <a:chExt cx="4925400" cy="6861859"/>
          </a:xfrm>
        </p:grpSpPr>
        <p:sp>
          <p:nvSpPr>
            <p:cNvPr id="429" name="Google Shape;429;p43"/>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0" name="Google Shape;430;p43"/>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31" name="Google Shape;431;p43"/>
          <p:cNvSpPr/>
          <p:nvPr/>
        </p:nvSpPr>
        <p:spPr>
          <a:xfrm>
            <a:off x="217918" y="1474240"/>
            <a:ext cx="3267225"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2" name="Google Shape;432;p43"/>
          <p:cNvSpPr txBox="1"/>
          <p:nvPr/>
        </p:nvSpPr>
        <p:spPr>
          <a:xfrm>
            <a:off x="6341918" y="264733"/>
            <a:ext cx="1448580" cy="38091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QR CODE READER</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Document is scanned using a QR code reader.</a:t>
            </a:r>
            <a:endParaRPr sz="1100"/>
          </a:p>
        </p:txBody>
      </p:sp>
      <p:sp>
        <p:nvSpPr>
          <p:cNvPr id="433" name="Google Shape;433;p43"/>
          <p:cNvSpPr txBox="1"/>
          <p:nvPr/>
        </p:nvSpPr>
        <p:spPr>
          <a:xfrm>
            <a:off x="4436057" y="3721617"/>
            <a:ext cx="1905890" cy="38091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VALIDATE HASH VALUE ON BLOCKCHAIN</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may validate the unique hash value on the blockchain and verify that the hash values are identical.</a:t>
            </a:r>
            <a:endParaRPr sz="1100" b="0" i="0" u="none" strike="noStrike" cap="none">
              <a:solidFill>
                <a:srgbClr val="000000"/>
              </a:solidFill>
              <a:latin typeface="Arial"/>
              <a:ea typeface="Arial"/>
              <a:cs typeface="Arial"/>
              <a:sym typeface="Arial"/>
            </a:endParaRPr>
          </a:p>
        </p:txBody>
      </p:sp>
      <p:sp>
        <p:nvSpPr>
          <p:cNvPr id="434" name="Google Shape;434;p43"/>
          <p:cNvSpPr txBox="1"/>
          <p:nvPr/>
        </p:nvSpPr>
        <p:spPr>
          <a:xfrm>
            <a:off x="5105125" y="4550820"/>
            <a:ext cx="2834494" cy="438406"/>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INFORMATION UPDATE</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The QR code can be updated with additional information showing amendments to the original document (optional).</a:t>
            </a:r>
            <a:endParaRPr sz="1100" b="0" i="0" u="none" strike="noStrike" cap="none">
              <a:solidFill>
                <a:srgbClr val="000000"/>
              </a:solidFill>
              <a:latin typeface="Arial"/>
              <a:ea typeface="Arial"/>
              <a:cs typeface="Arial"/>
              <a:sym typeface="Arial"/>
            </a:endParaRPr>
          </a:p>
        </p:txBody>
      </p:sp>
      <p:sp>
        <p:nvSpPr>
          <p:cNvPr id="435" name="Google Shape;435;p43"/>
          <p:cNvSpPr txBox="1"/>
          <p:nvPr/>
        </p:nvSpPr>
        <p:spPr>
          <a:xfrm>
            <a:off x="3910664" y="1069048"/>
            <a:ext cx="2431305"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PREVIEW ORIGINAL DOCUMENT</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is redirected to a secure VeriDoc Global webpage that displays the unique hash value, blockchain transaction record and preview of the document original.</a:t>
            </a:r>
            <a:endParaRPr sz="1100" b="0" i="0" u="none" strike="noStrike" cap="none">
              <a:solidFill>
                <a:srgbClr val="000000"/>
              </a:solidFill>
              <a:latin typeface="Arial"/>
              <a:ea typeface="Arial"/>
              <a:cs typeface="Arial"/>
              <a:sym typeface="Arial"/>
            </a:endParaRPr>
          </a:p>
        </p:txBody>
      </p:sp>
      <p:sp>
        <p:nvSpPr>
          <p:cNvPr id="436" name="Google Shape;436;p43"/>
          <p:cNvSpPr txBox="1"/>
          <p:nvPr/>
        </p:nvSpPr>
        <p:spPr>
          <a:xfrm>
            <a:off x="4176563" y="2448050"/>
            <a:ext cx="1734982"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VISUAL INSPECTION</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validates the authenticity of the document by visual inspection.</a:t>
            </a:r>
            <a:endParaRPr sz="1100" b="0" i="0" u="none" strike="noStrike" cap="none">
              <a:solidFill>
                <a:srgbClr val="000000"/>
              </a:solidFill>
              <a:latin typeface="Arial"/>
              <a:ea typeface="Arial"/>
              <a:cs typeface="Arial"/>
              <a:sym typeface="Arial"/>
            </a:endParaRPr>
          </a:p>
        </p:txBody>
      </p:sp>
      <p:sp>
        <p:nvSpPr>
          <p:cNvPr id="437" name="Google Shape;437;p43"/>
          <p:cNvSpPr/>
          <p:nvPr/>
        </p:nvSpPr>
        <p:spPr>
          <a:xfrm>
            <a:off x="388500" y="2222140"/>
            <a:ext cx="2926200" cy="77737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DOCUMENT</a:t>
            </a:r>
            <a:endParaRPr sz="1100"/>
          </a:p>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 READER FLOW</a:t>
            </a:r>
            <a:endParaRPr sz="2100" b="1" i="0" u="none" strike="noStrike" cap="none">
              <a:solidFill>
                <a:schemeClr val="lt1"/>
              </a:solidFill>
              <a:latin typeface="Arial"/>
              <a:ea typeface="Arial"/>
              <a:cs typeface="Arial"/>
              <a:sym typeface="Arial"/>
            </a:endParaRPr>
          </a:p>
        </p:txBody>
      </p:sp>
      <p:pic>
        <p:nvPicPr>
          <p:cNvPr id="438" name="Google Shape;438;p43"/>
          <p:cNvPicPr preferRelativeResize="0"/>
          <p:nvPr/>
        </p:nvPicPr>
        <p:blipFill rotWithShape="1">
          <a:blip r:embed="rId6">
            <a:alphaModFix/>
          </a:blip>
          <a:srcRect/>
          <a:stretch/>
        </p:blipFill>
        <p:spPr>
          <a:xfrm>
            <a:off x="7844714" y="161092"/>
            <a:ext cx="622060" cy="771355"/>
          </a:xfrm>
          <a:prstGeom prst="rect">
            <a:avLst/>
          </a:prstGeom>
          <a:noFill/>
          <a:ln>
            <a:noFill/>
          </a:ln>
        </p:spPr>
      </p:pic>
      <p:pic>
        <p:nvPicPr>
          <p:cNvPr id="439" name="Google Shape;439;p43"/>
          <p:cNvPicPr preferRelativeResize="0"/>
          <p:nvPr/>
        </p:nvPicPr>
        <p:blipFill rotWithShape="1">
          <a:blip r:embed="rId7">
            <a:alphaModFix/>
          </a:blip>
          <a:srcRect/>
          <a:stretch/>
        </p:blipFill>
        <p:spPr>
          <a:xfrm>
            <a:off x="5968085" y="2331116"/>
            <a:ext cx="613147" cy="772734"/>
          </a:xfrm>
          <a:prstGeom prst="rect">
            <a:avLst/>
          </a:prstGeom>
          <a:noFill/>
          <a:ln>
            <a:noFill/>
          </a:ln>
        </p:spPr>
      </p:pic>
      <p:pic>
        <p:nvPicPr>
          <p:cNvPr id="440" name="Google Shape;440;p43"/>
          <p:cNvPicPr preferRelativeResize="0"/>
          <p:nvPr/>
        </p:nvPicPr>
        <p:blipFill rotWithShape="1">
          <a:blip r:embed="rId8">
            <a:alphaModFix/>
          </a:blip>
          <a:srcRect/>
          <a:stretch/>
        </p:blipFill>
        <p:spPr>
          <a:xfrm>
            <a:off x="6464979" y="3656049"/>
            <a:ext cx="601228" cy="768236"/>
          </a:xfrm>
          <a:prstGeom prst="rect">
            <a:avLst/>
          </a:prstGeom>
          <a:noFill/>
          <a:ln>
            <a:noFill/>
          </a:ln>
        </p:spPr>
      </p:pic>
      <p:pic>
        <p:nvPicPr>
          <p:cNvPr id="441" name="Google Shape;441;p43"/>
          <p:cNvPicPr preferRelativeResize="0"/>
          <p:nvPr/>
        </p:nvPicPr>
        <p:blipFill rotWithShape="1">
          <a:blip r:embed="rId9">
            <a:alphaModFix/>
          </a:blip>
          <a:srcRect/>
          <a:stretch/>
        </p:blipFill>
        <p:spPr>
          <a:xfrm>
            <a:off x="7997415" y="4435369"/>
            <a:ext cx="602902" cy="772734"/>
          </a:xfrm>
          <a:prstGeom prst="rect">
            <a:avLst/>
          </a:prstGeom>
          <a:noFill/>
          <a:ln>
            <a:noFill/>
          </a:ln>
        </p:spPr>
      </p:pic>
      <p:pic>
        <p:nvPicPr>
          <p:cNvPr id="442" name="Google Shape;442;p43"/>
          <p:cNvPicPr preferRelativeResize="0"/>
          <p:nvPr/>
        </p:nvPicPr>
        <p:blipFill rotWithShape="1">
          <a:blip r:embed="rId10">
            <a:alphaModFix/>
          </a:blip>
          <a:srcRect/>
          <a:stretch/>
        </p:blipFill>
        <p:spPr>
          <a:xfrm>
            <a:off x="6428858" y="981457"/>
            <a:ext cx="621547" cy="772734"/>
          </a:xfrm>
          <a:prstGeom prst="rect">
            <a:avLst/>
          </a:prstGeom>
          <a:noFill/>
          <a:ln>
            <a:noFill/>
          </a:ln>
        </p:spPr>
      </p:pic>
      <p:sp>
        <p:nvSpPr>
          <p:cNvPr id="443" name="Google Shape;443;p43"/>
          <p:cNvSpPr txBox="1"/>
          <p:nvPr/>
        </p:nvSpPr>
        <p:spPr>
          <a:xfrm>
            <a:off x="217923" y="4759700"/>
            <a:ext cx="2142000" cy="34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Documents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9" name="Google Shape;449;p44"/>
          <p:cNvSpPr/>
          <p:nvPr/>
        </p:nvSpPr>
        <p:spPr>
          <a:xfrm>
            <a:off x="1714499" y="2042776"/>
            <a:ext cx="5715003"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1" u="none" strike="noStrike" cap="none">
                <a:solidFill>
                  <a:schemeClr val="dk1"/>
                </a:solidFill>
                <a:latin typeface="Arial"/>
                <a:ea typeface="Arial"/>
                <a:cs typeface="Arial"/>
                <a:sym typeface="Arial"/>
              </a:rPr>
              <a:t>THE FUTURE OF </a:t>
            </a:r>
            <a:r>
              <a:rPr lang="en" sz="2700" b="0" i="0" u="none" strike="noStrike" cap="none">
                <a:solidFill>
                  <a:srgbClr val="00B050"/>
                </a:solidFill>
                <a:latin typeface="Arial"/>
                <a:ea typeface="Arial"/>
                <a:cs typeface="Arial"/>
                <a:sym typeface="Arial"/>
              </a:rPr>
              <a:t/>
            </a:r>
            <a:br>
              <a:rPr lang="en" sz="2700" b="0" i="0" u="none" strike="noStrike" cap="none">
                <a:solidFill>
                  <a:srgbClr val="00B050"/>
                </a:solidFill>
                <a:latin typeface="Arial"/>
                <a:ea typeface="Arial"/>
                <a:cs typeface="Arial"/>
                <a:sym typeface="Arial"/>
              </a:rPr>
            </a:br>
            <a:r>
              <a:rPr lang="en" sz="2700" b="1" i="0" u="none" strike="noStrike" cap="none">
                <a:solidFill>
                  <a:srgbClr val="25984E"/>
                </a:solidFill>
                <a:latin typeface="Arial"/>
                <a:ea typeface="Arial"/>
                <a:cs typeface="Arial"/>
                <a:sym typeface="Arial"/>
              </a:rPr>
              <a:t>D</a:t>
            </a:r>
            <a:r>
              <a:rPr lang="en" sz="2700" b="1">
                <a:solidFill>
                  <a:srgbClr val="25984E"/>
                </a:solidFill>
              </a:rPr>
              <a:t>ocument</a:t>
            </a:r>
            <a:r>
              <a:rPr lang="en" sz="2700" b="1" i="0" u="none" strike="noStrike" cap="none">
                <a:solidFill>
                  <a:srgbClr val="25984E"/>
                </a:solidFill>
                <a:latin typeface="Arial"/>
                <a:ea typeface="Arial"/>
                <a:cs typeface="Arial"/>
                <a:sym typeface="Arial"/>
              </a:rPr>
              <a:t> S</a:t>
            </a:r>
            <a:r>
              <a:rPr lang="en" sz="2700" b="1">
                <a:solidFill>
                  <a:srgbClr val="25984E"/>
                </a:solidFill>
              </a:rPr>
              <a:t>ecurity</a:t>
            </a:r>
            <a:r>
              <a:rPr lang="en" sz="2700" b="1" i="0" u="none" strike="noStrike" cap="none">
                <a:solidFill>
                  <a:srgbClr val="25984E"/>
                </a:solidFill>
                <a:latin typeface="Arial"/>
                <a:ea typeface="Arial"/>
                <a:cs typeface="Arial"/>
                <a:sym typeface="Arial"/>
              </a:rPr>
              <a:t> </a:t>
            </a:r>
            <a:endParaRPr sz="2700" b="1" i="0" u="none" strike="noStrike" cap="none">
              <a:solidFill>
                <a:srgbClr val="25984E"/>
              </a:solidFill>
              <a:latin typeface="Arial"/>
              <a:ea typeface="Arial"/>
              <a:cs typeface="Arial"/>
              <a:sym typeface="Arial"/>
            </a:endParaRPr>
          </a:p>
        </p:txBody>
      </p:sp>
      <p:sp>
        <p:nvSpPr>
          <p:cNvPr id="450" name="Google Shape;450;p44"/>
          <p:cNvSpPr txBox="1"/>
          <p:nvPr/>
        </p:nvSpPr>
        <p:spPr>
          <a:xfrm>
            <a:off x="3443738" y="4679655"/>
            <a:ext cx="2543175" cy="346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B050"/>
                </a:solidFill>
                <a:latin typeface="Arial"/>
                <a:ea typeface="Arial"/>
                <a:cs typeface="Arial"/>
                <a:sym typeface="Arial"/>
              </a:rPr>
              <a:t>www.veridocglobal.com </a:t>
            </a:r>
            <a:endParaRPr sz="1800" b="0" i="0" u="none" strike="noStrike" cap="none">
              <a:solidFill>
                <a:srgbClr val="00B050"/>
              </a:solidFill>
              <a:latin typeface="Arial"/>
              <a:ea typeface="Arial"/>
              <a:cs typeface="Arial"/>
              <a:sym typeface="Arial"/>
            </a:endParaRPr>
          </a:p>
        </p:txBody>
      </p:sp>
      <p:pic>
        <p:nvPicPr>
          <p:cNvPr id="451" name="Google Shape;451;p44"/>
          <p:cNvPicPr preferRelativeResize="0"/>
          <p:nvPr/>
        </p:nvPicPr>
        <p:blipFill rotWithShape="1">
          <a:blip r:embed="rId4">
            <a:alphaModFix/>
          </a:blip>
          <a:srcRect/>
          <a:stretch/>
        </p:blipFill>
        <p:spPr>
          <a:xfrm>
            <a:off x="3508188" y="0"/>
            <a:ext cx="2042776" cy="2042776"/>
          </a:xfrm>
          <a:prstGeom prst="rect">
            <a:avLst/>
          </a:prstGeom>
          <a:noFill/>
          <a:ln>
            <a:noFill/>
          </a:ln>
        </p:spPr>
      </p:pic>
      <p:sp>
        <p:nvSpPr>
          <p:cNvPr id="452" name="Google Shape;452;p44"/>
          <p:cNvSpPr/>
          <p:nvPr/>
        </p:nvSpPr>
        <p:spPr>
          <a:xfrm>
            <a:off x="6125456" y="4672560"/>
            <a:ext cx="2036025" cy="346275"/>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222222"/>
                </a:solidFill>
                <a:latin typeface="Arial"/>
                <a:ea typeface="Arial"/>
                <a:cs typeface="Arial"/>
                <a:sym typeface="Arial"/>
              </a:rPr>
              <a:t>VeriDoc Global QR Code Reader App Available Now</a:t>
            </a:r>
            <a:endParaRPr sz="900" b="0" i="0" u="none" strike="noStrike" cap="none">
              <a:solidFill>
                <a:srgbClr val="00B050"/>
              </a:solidFill>
              <a:latin typeface="Arial"/>
              <a:ea typeface="Arial"/>
              <a:cs typeface="Arial"/>
              <a:sym typeface="Arial"/>
            </a:endParaRPr>
          </a:p>
        </p:txBody>
      </p:sp>
      <p:pic>
        <p:nvPicPr>
          <p:cNvPr id="453" name="Google Shape;453;p44"/>
          <p:cNvPicPr preferRelativeResize="0"/>
          <p:nvPr/>
        </p:nvPicPr>
        <p:blipFill rotWithShape="1">
          <a:blip r:embed="rId5">
            <a:alphaModFix/>
          </a:blip>
          <a:srcRect/>
          <a:stretch/>
        </p:blipFill>
        <p:spPr>
          <a:xfrm>
            <a:off x="8141156" y="4679663"/>
            <a:ext cx="902588" cy="346275"/>
          </a:xfrm>
          <a:prstGeom prst="rect">
            <a:avLst/>
          </a:prstGeom>
          <a:noFill/>
          <a:ln>
            <a:noFill/>
          </a:ln>
        </p:spPr>
      </p:pic>
      <p:pic>
        <p:nvPicPr>
          <p:cNvPr id="454" name="Google Shape;454;p44"/>
          <p:cNvPicPr preferRelativeResize="0"/>
          <p:nvPr/>
        </p:nvPicPr>
        <p:blipFill rotWithShape="1">
          <a:blip r:embed="rId6">
            <a:alphaModFix/>
          </a:blip>
          <a:srcRect/>
          <a:stretch/>
        </p:blipFill>
        <p:spPr>
          <a:xfrm>
            <a:off x="90346" y="4980091"/>
            <a:ext cx="2257893" cy="93688"/>
          </a:xfrm>
          <a:prstGeom prst="rect">
            <a:avLst/>
          </a:prstGeom>
          <a:noFill/>
          <a:ln>
            <a:noFill/>
          </a:ln>
        </p:spPr>
      </p:pic>
      <p:pic>
        <p:nvPicPr>
          <p:cNvPr id="455" name="Google Shape;455;p44"/>
          <p:cNvPicPr preferRelativeResize="0"/>
          <p:nvPr/>
        </p:nvPicPr>
        <p:blipFill rotWithShape="1">
          <a:blip r:embed="rId7">
            <a:alphaModFix/>
          </a:blip>
          <a:srcRect/>
          <a:stretch/>
        </p:blipFill>
        <p:spPr>
          <a:xfrm>
            <a:off x="2559715" y="2949628"/>
            <a:ext cx="4024569" cy="2007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41"/>
        <p:cNvGrpSpPr/>
        <p:nvPr/>
      </p:nvGrpSpPr>
      <p:grpSpPr>
        <a:xfrm>
          <a:off x="0" y="0"/>
          <a:ext cx="0" cy="0"/>
          <a:chOff x="0" y="0"/>
          <a:chExt cx="0" cy="0"/>
        </a:xfrm>
      </p:grpSpPr>
      <p:sp>
        <p:nvSpPr>
          <p:cNvPr id="142" name="Google Shape;142;p29"/>
          <p:cNvSpPr/>
          <p:nvPr/>
        </p:nvSpPr>
        <p:spPr>
          <a:xfrm>
            <a:off x="-1" y="0"/>
            <a:ext cx="62064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9"/>
          <p:cNvSpPr/>
          <p:nvPr/>
        </p:nvSpPr>
        <p:spPr>
          <a:xfrm>
            <a:off x="-1" y="0"/>
            <a:ext cx="6206400" cy="51435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4" name="Google Shape;144;p29"/>
          <p:cNvSpPr/>
          <p:nvPr/>
        </p:nvSpPr>
        <p:spPr>
          <a:xfrm>
            <a:off x="275711" y="2984853"/>
            <a:ext cx="5270100" cy="1661400"/>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45" name="Google Shape;145;p29"/>
          <p:cNvGrpSpPr/>
          <p:nvPr/>
        </p:nvGrpSpPr>
        <p:grpSpPr>
          <a:xfrm>
            <a:off x="6146678" y="-447638"/>
            <a:ext cx="2983308" cy="3157082"/>
            <a:chOff x="7777085" y="3027965"/>
            <a:chExt cx="3977745" cy="4209442"/>
          </a:xfrm>
        </p:grpSpPr>
        <p:sp>
          <p:nvSpPr>
            <p:cNvPr id="146" name="Google Shape;146;p29"/>
            <p:cNvSpPr/>
            <p:nvPr/>
          </p:nvSpPr>
          <p:spPr>
            <a:xfrm>
              <a:off x="8632544" y="4099287"/>
              <a:ext cx="2154600" cy="307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OUR AIM IS… </a:t>
              </a:r>
              <a:endParaRPr sz="1100" b="1" i="0" u="none" strike="noStrike" cap="none">
                <a:solidFill>
                  <a:schemeClr val="dk1"/>
                </a:solidFill>
                <a:latin typeface="Arial"/>
                <a:ea typeface="Arial"/>
                <a:cs typeface="Arial"/>
                <a:sym typeface="Arial"/>
              </a:endParaRPr>
            </a:p>
          </p:txBody>
        </p:sp>
        <p:sp>
          <p:nvSpPr>
            <p:cNvPr id="147" name="Google Shape;147;p29"/>
            <p:cNvSpPr txBox="1"/>
            <p:nvPr/>
          </p:nvSpPr>
          <p:spPr>
            <a:xfrm>
              <a:off x="9527191" y="5021307"/>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sp>
          <p:nvSpPr>
            <p:cNvPr id="148" name="Google Shape;148;p29"/>
            <p:cNvSpPr/>
            <p:nvPr/>
          </p:nvSpPr>
          <p:spPr>
            <a:xfrm>
              <a:off x="8618630" y="4347856"/>
              <a:ext cx="3136200" cy="1569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A world without</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counterfeit and fraud.</a:t>
              </a:r>
              <a:endParaRPr sz="900" b="0" i="0" u="none" strike="noStrike" cap="none">
                <a:solidFill>
                  <a:srgbClr val="000000"/>
                </a:solidFill>
                <a:latin typeface="Arial"/>
                <a:ea typeface="Arial"/>
                <a:cs typeface="Arial"/>
                <a:sym typeface="Arial"/>
              </a:endParaRPr>
            </a:p>
          </p:txBody>
        </p:sp>
        <p:sp>
          <p:nvSpPr>
            <p:cNvPr id="149" name="Google Shape;149;p29"/>
            <p:cNvSpPr txBox="1"/>
            <p:nvPr/>
          </p:nvSpPr>
          <p:spPr>
            <a:xfrm rot="10800000">
              <a:off x="7777085" y="3027965"/>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grpSp>
      <p:sp>
        <p:nvSpPr>
          <p:cNvPr id="150" name="Google Shape;150;p29"/>
          <p:cNvSpPr/>
          <p:nvPr/>
        </p:nvSpPr>
        <p:spPr>
          <a:xfrm>
            <a:off x="784435" y="2375386"/>
            <a:ext cx="39897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a:solidFill>
                  <a:schemeClr val="lt1"/>
                </a:solidFill>
              </a:rPr>
              <a:t>WHO WE ARE:</a:t>
            </a:r>
            <a:endParaRPr sz="2400" b="1" i="0" u="none" strike="noStrike" cap="none">
              <a:solidFill>
                <a:schemeClr val="lt1"/>
              </a:solidFill>
              <a:latin typeface="Arial"/>
              <a:ea typeface="Arial"/>
              <a:cs typeface="Arial"/>
              <a:sym typeface="Arial"/>
            </a:endParaRPr>
          </a:p>
        </p:txBody>
      </p:sp>
      <p:sp>
        <p:nvSpPr>
          <p:cNvPr id="151" name="Google Shape;151;p29"/>
          <p:cNvSpPr txBox="1"/>
          <p:nvPr/>
        </p:nvSpPr>
        <p:spPr>
          <a:xfrm>
            <a:off x="275700" y="3134375"/>
            <a:ext cx="5270100" cy="14544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VeriDoc Global is a patent protected Quick Response (QR) Code verification solution using public-key cryptography and  Blockchain Technology</a:t>
            </a:r>
            <a:r>
              <a:rPr lang="en" sz="1400" b="0" i="0" u="none" strike="noStrike" cap="none">
                <a:solidFill>
                  <a:schemeClr val="lt1"/>
                </a:solidFill>
                <a:latin typeface="Arial"/>
                <a:ea typeface="Arial"/>
                <a:cs typeface="Arial"/>
                <a:sym typeface="Arial"/>
              </a:rPr>
              <a:t>, providing antifraud / hack proof document verification</a:t>
            </a:r>
            <a:r>
              <a:rPr lang="en">
                <a:solidFill>
                  <a:schemeClr val="lt1"/>
                </a:solidFill>
              </a:rPr>
              <a:t>.</a:t>
            </a:r>
            <a:endParaRPr sz="1400" b="1" i="1" u="none" strike="noStrike" cap="none">
              <a:solidFill>
                <a:schemeClr val="lt1"/>
              </a:solidFill>
              <a:latin typeface="Arial"/>
              <a:ea typeface="Arial"/>
              <a:cs typeface="Arial"/>
              <a:sym typeface="Arial"/>
            </a:endParaRPr>
          </a:p>
        </p:txBody>
      </p:sp>
      <p:pic>
        <p:nvPicPr>
          <p:cNvPr id="152" name="Google Shape;152;p29"/>
          <p:cNvPicPr preferRelativeResize="0"/>
          <p:nvPr/>
        </p:nvPicPr>
        <p:blipFill rotWithShape="1">
          <a:blip r:embed="rId5">
            <a:alphaModFix/>
          </a:blip>
          <a:srcRect/>
          <a:stretch/>
        </p:blipFill>
        <p:spPr>
          <a:xfrm>
            <a:off x="5430759" y="2125027"/>
            <a:ext cx="3887767" cy="3081119"/>
          </a:xfrm>
          <a:prstGeom prst="rect">
            <a:avLst/>
          </a:prstGeom>
          <a:noFill/>
          <a:ln>
            <a:noFill/>
          </a:ln>
        </p:spPr>
      </p:pic>
      <p:pic>
        <p:nvPicPr>
          <p:cNvPr id="153" name="Google Shape;153;p29"/>
          <p:cNvPicPr preferRelativeResize="0"/>
          <p:nvPr/>
        </p:nvPicPr>
        <p:blipFill rotWithShape="1">
          <a:blip r:embed="rId6">
            <a:alphaModFix/>
          </a:blip>
          <a:srcRect/>
          <a:stretch/>
        </p:blipFill>
        <p:spPr>
          <a:xfrm>
            <a:off x="346631" y="89753"/>
            <a:ext cx="4793669" cy="2201409"/>
          </a:xfrm>
          <a:prstGeom prst="rect">
            <a:avLst/>
          </a:prstGeom>
          <a:noFill/>
          <a:ln>
            <a:noFill/>
          </a:ln>
        </p:spPr>
      </p:pic>
      <p:sp>
        <p:nvSpPr>
          <p:cNvPr id="154" name="Google Shape;154;p29"/>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58"/>
        <p:cNvGrpSpPr/>
        <p:nvPr/>
      </p:nvGrpSpPr>
      <p:grpSpPr>
        <a:xfrm>
          <a:off x="0" y="0"/>
          <a:ext cx="0" cy="0"/>
          <a:chOff x="0" y="0"/>
          <a:chExt cx="0" cy="0"/>
        </a:xfrm>
      </p:grpSpPr>
      <p:grpSp>
        <p:nvGrpSpPr>
          <p:cNvPr id="159" name="Google Shape;159;p30"/>
          <p:cNvGrpSpPr/>
          <p:nvPr/>
        </p:nvGrpSpPr>
        <p:grpSpPr>
          <a:xfrm>
            <a:off x="444828" y="130488"/>
            <a:ext cx="4636758" cy="4882156"/>
            <a:chOff x="5229581" y="94885"/>
            <a:chExt cx="6182344" cy="6509542"/>
          </a:xfrm>
        </p:grpSpPr>
        <p:cxnSp>
          <p:nvCxnSpPr>
            <p:cNvPr id="160" name="Google Shape;160;p30"/>
            <p:cNvCxnSpPr>
              <a:stCxn id="161" idx="3"/>
            </p:cNvCxnSpPr>
            <p:nvPr/>
          </p:nvCxnSpPr>
          <p:spPr>
            <a:xfrm rot="10800000">
              <a:off x="8326537" y="1334378"/>
              <a:ext cx="11700" cy="3809100"/>
            </a:xfrm>
            <a:prstGeom prst="straightConnector1">
              <a:avLst/>
            </a:prstGeom>
            <a:noFill/>
            <a:ln w="28575" cap="rnd" cmpd="sng">
              <a:solidFill>
                <a:srgbClr val="00B050"/>
              </a:solidFill>
              <a:prstDash val="dot"/>
              <a:miter lim="800000"/>
              <a:headEnd type="none" w="sm" len="sm"/>
              <a:tailEnd type="none" w="sm" len="sm"/>
            </a:ln>
          </p:spPr>
        </p:cxnSp>
        <p:cxnSp>
          <p:nvCxnSpPr>
            <p:cNvPr id="162" name="Google Shape;162;p30"/>
            <p:cNvCxnSpPr/>
            <p:nvPr/>
          </p:nvCxnSpPr>
          <p:spPr>
            <a:xfrm rot="10800000">
              <a:off x="6231885" y="2217794"/>
              <a:ext cx="1929300" cy="962100"/>
            </a:xfrm>
            <a:prstGeom prst="straightConnector1">
              <a:avLst/>
            </a:prstGeom>
            <a:noFill/>
            <a:ln w="28575" cap="rnd" cmpd="sng">
              <a:solidFill>
                <a:srgbClr val="00B050"/>
              </a:solidFill>
              <a:prstDash val="dot"/>
              <a:miter lim="800000"/>
              <a:headEnd type="none" w="sm" len="sm"/>
              <a:tailEnd type="none" w="sm" len="sm"/>
            </a:ln>
          </p:spPr>
        </p:cxnSp>
        <p:cxnSp>
          <p:nvCxnSpPr>
            <p:cNvPr id="163" name="Google Shape;163;p30"/>
            <p:cNvCxnSpPr/>
            <p:nvPr/>
          </p:nvCxnSpPr>
          <p:spPr>
            <a:xfrm rot="10800000" flipH="1">
              <a:off x="8465449" y="2382132"/>
              <a:ext cx="1654800" cy="819300"/>
            </a:xfrm>
            <a:prstGeom prst="straightConnector1">
              <a:avLst/>
            </a:prstGeom>
            <a:noFill/>
            <a:ln w="28575" cap="rnd" cmpd="sng">
              <a:solidFill>
                <a:srgbClr val="00B050"/>
              </a:solidFill>
              <a:prstDash val="dot"/>
              <a:miter lim="800000"/>
              <a:headEnd type="none" w="sm" len="sm"/>
              <a:tailEnd type="none" w="sm" len="sm"/>
            </a:ln>
          </p:spPr>
        </p:cxnSp>
        <p:cxnSp>
          <p:nvCxnSpPr>
            <p:cNvPr id="164" name="Google Shape;164;p30"/>
            <p:cNvCxnSpPr/>
            <p:nvPr/>
          </p:nvCxnSpPr>
          <p:spPr>
            <a:xfrm flipH="1">
              <a:off x="6171969" y="3381002"/>
              <a:ext cx="2205600" cy="1152900"/>
            </a:xfrm>
            <a:prstGeom prst="straightConnector1">
              <a:avLst/>
            </a:prstGeom>
            <a:noFill/>
            <a:ln w="28575" cap="rnd" cmpd="sng">
              <a:solidFill>
                <a:srgbClr val="00B050"/>
              </a:solidFill>
              <a:prstDash val="dot"/>
              <a:miter lim="800000"/>
              <a:headEnd type="none" w="sm" len="sm"/>
              <a:tailEnd type="none" w="sm" len="sm"/>
            </a:ln>
          </p:spPr>
        </p:cxnSp>
        <p:cxnSp>
          <p:nvCxnSpPr>
            <p:cNvPr id="165" name="Google Shape;165;p30"/>
            <p:cNvCxnSpPr/>
            <p:nvPr/>
          </p:nvCxnSpPr>
          <p:spPr>
            <a:xfrm>
              <a:off x="8443998" y="3493073"/>
              <a:ext cx="2135100" cy="1030500"/>
            </a:xfrm>
            <a:prstGeom prst="straightConnector1">
              <a:avLst/>
            </a:prstGeom>
            <a:noFill/>
            <a:ln w="28575" cap="rnd" cmpd="sng">
              <a:solidFill>
                <a:srgbClr val="00B050"/>
              </a:solidFill>
              <a:prstDash val="dot"/>
              <a:miter lim="800000"/>
              <a:headEnd type="none" w="sm" len="sm"/>
              <a:tailEnd type="none" w="sm" len="sm"/>
            </a:ln>
          </p:spPr>
        </p:cxnSp>
        <p:grpSp>
          <p:nvGrpSpPr>
            <p:cNvPr id="166" name="Google Shape;166;p30"/>
            <p:cNvGrpSpPr/>
            <p:nvPr/>
          </p:nvGrpSpPr>
          <p:grpSpPr>
            <a:xfrm>
              <a:off x="5229581" y="94885"/>
              <a:ext cx="6182344" cy="6509542"/>
              <a:chOff x="3523744" y="-1188520"/>
              <a:chExt cx="6926220" cy="7292787"/>
            </a:xfrm>
          </p:grpSpPr>
          <p:cxnSp>
            <p:nvCxnSpPr>
              <p:cNvPr id="167" name="Google Shape;167;p30"/>
              <p:cNvCxnSpPr/>
              <p:nvPr/>
            </p:nvCxnSpPr>
            <p:spPr>
              <a:xfrm rot="10800000" flipH="1">
                <a:off x="4653693" y="2466376"/>
                <a:ext cx="4783500" cy="42900"/>
              </a:xfrm>
              <a:prstGeom prst="straightConnector1">
                <a:avLst/>
              </a:prstGeom>
              <a:noFill/>
              <a:ln w="28575" cap="rnd" cmpd="sng">
                <a:solidFill>
                  <a:srgbClr val="00B050"/>
                </a:solidFill>
                <a:prstDash val="dot"/>
                <a:miter lim="800000"/>
                <a:headEnd type="none" w="sm" len="sm"/>
                <a:tailEnd type="none" w="sm" len="sm"/>
              </a:ln>
            </p:spPr>
          </p:cxnSp>
          <p:cxnSp>
            <p:nvCxnSpPr>
              <p:cNvPr id="168" name="Google Shape;168;p30"/>
              <p:cNvCxnSpPr/>
              <p:nvPr/>
            </p:nvCxnSpPr>
            <p:spPr>
              <a:xfrm rot="10800000" flipH="1">
                <a:off x="5850518" y="559379"/>
                <a:ext cx="2396400" cy="3810000"/>
              </a:xfrm>
              <a:prstGeom prst="straightConnector1">
                <a:avLst/>
              </a:prstGeom>
              <a:noFill/>
              <a:ln w="28575" cap="rnd" cmpd="sng">
                <a:solidFill>
                  <a:srgbClr val="00B050"/>
                </a:solidFill>
                <a:prstDash val="dot"/>
                <a:miter lim="800000"/>
                <a:headEnd type="none" w="sm" len="sm"/>
                <a:tailEnd type="none" w="sm" len="sm"/>
              </a:ln>
            </p:spPr>
          </p:cxnSp>
          <p:cxnSp>
            <p:nvCxnSpPr>
              <p:cNvPr id="169" name="Google Shape;169;p30"/>
              <p:cNvCxnSpPr/>
              <p:nvPr/>
            </p:nvCxnSpPr>
            <p:spPr>
              <a:xfrm rot="10800000">
                <a:off x="5783107" y="537478"/>
                <a:ext cx="2573400" cy="3831900"/>
              </a:xfrm>
              <a:prstGeom prst="straightConnector1">
                <a:avLst/>
              </a:prstGeom>
              <a:noFill/>
              <a:ln w="28575" cap="rnd" cmpd="sng">
                <a:solidFill>
                  <a:srgbClr val="00B050"/>
                </a:solidFill>
                <a:prstDash val="dot"/>
                <a:miter lim="800000"/>
                <a:headEnd type="none" w="sm" len="sm"/>
                <a:tailEnd type="none" w="sm" len="sm"/>
              </a:ln>
            </p:spPr>
          </p:cxnSp>
          <p:grpSp>
            <p:nvGrpSpPr>
              <p:cNvPr id="170" name="Google Shape;170;p30"/>
              <p:cNvGrpSpPr/>
              <p:nvPr/>
            </p:nvGrpSpPr>
            <p:grpSpPr>
              <a:xfrm>
                <a:off x="3523744" y="-1188520"/>
                <a:ext cx="6926220" cy="7292787"/>
                <a:chOff x="3744323" y="696379"/>
                <a:chExt cx="6926220" cy="7292787"/>
              </a:xfrm>
            </p:grpSpPr>
            <p:grpSp>
              <p:nvGrpSpPr>
                <p:cNvPr id="171" name="Google Shape;171;p30"/>
                <p:cNvGrpSpPr/>
                <p:nvPr/>
              </p:nvGrpSpPr>
              <p:grpSpPr>
                <a:xfrm>
                  <a:off x="3744323" y="696379"/>
                  <a:ext cx="6926220" cy="7292787"/>
                  <a:chOff x="4063857" y="-1290839"/>
                  <a:chExt cx="7779648" cy="8191382"/>
                </a:xfrm>
              </p:grpSpPr>
              <p:grpSp>
                <p:nvGrpSpPr>
                  <p:cNvPr id="172" name="Google Shape;172;p30"/>
                  <p:cNvGrpSpPr/>
                  <p:nvPr/>
                </p:nvGrpSpPr>
                <p:grpSpPr>
                  <a:xfrm>
                    <a:off x="4318776" y="-1290839"/>
                    <a:ext cx="7306210" cy="8191382"/>
                    <a:chOff x="4864496" y="-643370"/>
                    <a:chExt cx="6551480" cy="7345213"/>
                  </a:xfrm>
                </p:grpSpPr>
                <p:sp>
                  <p:nvSpPr>
                    <p:cNvPr id="173" name="Google Shape;173;p30"/>
                    <p:cNvSpPr/>
                    <p:nvPr/>
                  </p:nvSpPr>
                  <p:spPr>
                    <a:xfrm rot="5400000">
                      <a:off x="5607519" y="227700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0"/>
                    <p:cNvSpPr/>
                    <p:nvPr/>
                  </p:nvSpPr>
                  <p:spPr>
                    <a:xfrm rot="5400000">
                      <a:off x="8163758" y="841917"/>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0"/>
                    <p:cNvSpPr/>
                    <p:nvPr/>
                  </p:nvSpPr>
                  <p:spPr>
                    <a:xfrm rot="5400000">
                      <a:off x="4778246" y="3727304"/>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0"/>
                    <p:cNvSpPr/>
                    <p:nvPr/>
                  </p:nvSpPr>
                  <p:spPr>
                    <a:xfrm rot="5400000">
                      <a:off x="8157145" y="374343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0"/>
                    <p:cNvSpPr/>
                    <p:nvPr/>
                  </p:nvSpPr>
                  <p:spPr>
                    <a:xfrm rot="5400000">
                      <a:off x="6463551" y="374344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0"/>
                    <p:cNvSpPr/>
                    <p:nvPr/>
                  </p:nvSpPr>
                  <p:spPr>
                    <a:xfrm rot="5400000">
                      <a:off x="9027010" y="2280139"/>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0"/>
                    <p:cNvSpPr/>
                    <p:nvPr/>
                  </p:nvSpPr>
                  <p:spPr>
                    <a:xfrm rot="5400000">
                      <a:off x="7310044" y="-55712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0"/>
                    <p:cNvSpPr/>
                    <p:nvPr/>
                  </p:nvSpPr>
                  <p:spPr>
                    <a:xfrm rot="5400000">
                      <a:off x="4808602" y="82988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0"/>
                    <p:cNvSpPr/>
                    <p:nvPr/>
                  </p:nvSpPr>
                  <p:spPr>
                    <a:xfrm rot="5400000">
                      <a:off x="9851937" y="3754766"/>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0"/>
                    <p:cNvSpPr/>
                    <p:nvPr/>
                  </p:nvSpPr>
                  <p:spPr>
                    <a:xfrm rot="5400000">
                      <a:off x="6460760" y="83394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0"/>
                    <p:cNvSpPr/>
                    <p:nvPr/>
                  </p:nvSpPr>
                  <p:spPr>
                    <a:xfrm rot="5400000">
                      <a:off x="9853726" y="83207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30"/>
                    <p:cNvSpPr/>
                    <p:nvPr/>
                  </p:nvSpPr>
                  <p:spPr>
                    <a:xfrm rot="5400000">
                      <a:off x="7319394" y="513959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84" name="Google Shape;184;p30"/>
                  <p:cNvSpPr txBox="1"/>
                  <p:nvPr/>
                </p:nvSpPr>
                <p:spPr>
                  <a:xfrm>
                    <a:off x="7428962" y="6274934"/>
                    <a:ext cx="11481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PASSPORTS</a:t>
                    </a:r>
                    <a:endParaRPr sz="600" b="1" i="0" u="none" strike="noStrike" cap="none">
                      <a:solidFill>
                        <a:schemeClr val="dk1"/>
                      </a:solidFill>
                      <a:latin typeface="Arial"/>
                      <a:ea typeface="Arial"/>
                      <a:cs typeface="Arial"/>
                      <a:sym typeface="Arial"/>
                    </a:endParaRPr>
                  </a:p>
                </p:txBody>
              </p:sp>
              <p:pic>
                <p:nvPicPr>
                  <p:cNvPr id="185" name="Google Shape;185;p30"/>
                  <p:cNvPicPr preferRelativeResize="0"/>
                  <p:nvPr/>
                </p:nvPicPr>
                <p:blipFill rotWithShape="1">
                  <a:blip r:embed="rId4">
                    <a:alphaModFix/>
                  </a:blip>
                  <a:srcRect/>
                  <a:stretch/>
                </p:blipFill>
                <p:spPr>
                  <a:xfrm>
                    <a:off x="7577207" y="5362247"/>
                    <a:ext cx="767895" cy="835985"/>
                  </a:xfrm>
                  <a:prstGeom prst="rect">
                    <a:avLst/>
                  </a:prstGeom>
                  <a:noFill/>
                  <a:ln>
                    <a:noFill/>
                  </a:ln>
                </p:spPr>
              </p:pic>
              <p:pic>
                <p:nvPicPr>
                  <p:cNvPr id="186" name="Google Shape;186;p30"/>
                  <p:cNvPicPr preferRelativeResize="0"/>
                  <p:nvPr/>
                </p:nvPicPr>
                <p:blipFill rotWithShape="1">
                  <a:blip r:embed="rId5">
                    <a:alphaModFix/>
                  </a:blip>
                  <a:srcRect/>
                  <a:stretch/>
                </p:blipFill>
                <p:spPr>
                  <a:xfrm>
                    <a:off x="10466170" y="3916238"/>
                    <a:ext cx="657908" cy="657908"/>
                  </a:xfrm>
                  <a:prstGeom prst="rect">
                    <a:avLst/>
                  </a:prstGeom>
                  <a:noFill/>
                  <a:ln>
                    <a:noFill/>
                  </a:ln>
                </p:spPr>
              </p:pic>
              <p:pic>
                <p:nvPicPr>
                  <p:cNvPr id="187" name="Google Shape;187;p30"/>
                  <p:cNvPicPr preferRelativeResize="0"/>
                  <p:nvPr/>
                </p:nvPicPr>
                <p:blipFill rotWithShape="1">
                  <a:blip r:embed="rId6">
                    <a:alphaModFix/>
                  </a:blip>
                  <a:srcRect/>
                  <a:stretch/>
                </p:blipFill>
                <p:spPr>
                  <a:xfrm>
                    <a:off x="6601476" y="3789103"/>
                    <a:ext cx="794374" cy="798156"/>
                  </a:xfrm>
                  <a:prstGeom prst="rect">
                    <a:avLst/>
                  </a:prstGeom>
                  <a:noFill/>
                  <a:ln>
                    <a:noFill/>
                  </a:ln>
                </p:spPr>
              </p:pic>
              <p:pic>
                <p:nvPicPr>
                  <p:cNvPr id="188" name="Google Shape;188;p30"/>
                  <p:cNvPicPr preferRelativeResize="0"/>
                  <p:nvPr/>
                </p:nvPicPr>
                <p:blipFill rotWithShape="1">
                  <a:blip r:embed="rId7">
                    <a:alphaModFix/>
                  </a:blip>
                  <a:srcRect/>
                  <a:stretch/>
                </p:blipFill>
                <p:spPr>
                  <a:xfrm>
                    <a:off x="9472896" y="2205807"/>
                    <a:ext cx="807473" cy="783420"/>
                  </a:xfrm>
                  <a:prstGeom prst="rect">
                    <a:avLst/>
                  </a:prstGeom>
                  <a:noFill/>
                  <a:ln>
                    <a:noFill/>
                  </a:ln>
                </p:spPr>
              </p:pic>
              <p:pic>
                <p:nvPicPr>
                  <p:cNvPr id="189" name="Google Shape;189;p30"/>
                  <p:cNvPicPr preferRelativeResize="0"/>
                  <p:nvPr/>
                </p:nvPicPr>
                <p:blipFill rotWithShape="1">
                  <a:blip r:embed="rId8">
                    <a:alphaModFix/>
                  </a:blip>
                  <a:srcRect/>
                  <a:stretch/>
                </p:blipFill>
                <p:spPr>
                  <a:xfrm>
                    <a:off x="4884193" y="590222"/>
                    <a:ext cx="603197" cy="783833"/>
                  </a:xfrm>
                  <a:prstGeom prst="rect">
                    <a:avLst/>
                  </a:prstGeom>
                  <a:noFill/>
                  <a:ln>
                    <a:noFill/>
                  </a:ln>
                </p:spPr>
              </p:pic>
              <p:pic>
                <p:nvPicPr>
                  <p:cNvPr id="190" name="Google Shape;190;p30"/>
                  <p:cNvPicPr preferRelativeResize="0"/>
                  <p:nvPr/>
                </p:nvPicPr>
                <p:blipFill rotWithShape="1">
                  <a:blip r:embed="rId9">
                    <a:alphaModFix/>
                  </a:blip>
                  <a:srcRect/>
                  <a:stretch/>
                </p:blipFill>
                <p:spPr>
                  <a:xfrm>
                    <a:off x="8565975" y="3759557"/>
                    <a:ext cx="790590" cy="881375"/>
                  </a:xfrm>
                  <a:prstGeom prst="rect">
                    <a:avLst/>
                  </a:prstGeom>
                  <a:noFill/>
                  <a:ln>
                    <a:noFill/>
                  </a:ln>
                </p:spPr>
              </p:pic>
              <p:pic>
                <p:nvPicPr>
                  <p:cNvPr id="191" name="Google Shape;191;p30"/>
                  <p:cNvPicPr preferRelativeResize="0"/>
                  <p:nvPr/>
                </p:nvPicPr>
                <p:blipFill rotWithShape="1">
                  <a:blip r:embed="rId10">
                    <a:alphaModFix/>
                  </a:blip>
                  <a:srcRect/>
                  <a:stretch/>
                </p:blipFill>
                <p:spPr>
                  <a:xfrm>
                    <a:off x="7539164" y="-1049222"/>
                    <a:ext cx="854898" cy="854898"/>
                  </a:xfrm>
                  <a:prstGeom prst="rect">
                    <a:avLst/>
                  </a:prstGeom>
                  <a:noFill/>
                  <a:ln>
                    <a:noFill/>
                  </a:ln>
                </p:spPr>
              </p:pic>
              <p:pic>
                <p:nvPicPr>
                  <p:cNvPr id="192" name="Google Shape;192;p30"/>
                  <p:cNvPicPr preferRelativeResize="0"/>
                  <p:nvPr/>
                </p:nvPicPr>
                <p:blipFill rotWithShape="1">
                  <a:blip r:embed="rId11">
                    <a:alphaModFix/>
                  </a:blip>
                  <a:srcRect/>
                  <a:stretch/>
                </p:blipFill>
                <p:spPr>
                  <a:xfrm>
                    <a:off x="10422268" y="527446"/>
                    <a:ext cx="760329" cy="888941"/>
                  </a:xfrm>
                  <a:prstGeom prst="rect">
                    <a:avLst/>
                  </a:prstGeom>
                  <a:noFill/>
                  <a:ln>
                    <a:noFill/>
                  </a:ln>
                </p:spPr>
              </p:pic>
              <p:pic>
                <p:nvPicPr>
                  <p:cNvPr id="193" name="Google Shape;193;p30"/>
                  <p:cNvPicPr preferRelativeResize="0"/>
                  <p:nvPr/>
                </p:nvPicPr>
                <p:blipFill rotWithShape="1">
                  <a:blip r:embed="rId12">
                    <a:alphaModFix/>
                  </a:blip>
                  <a:srcRect/>
                  <a:stretch/>
                </p:blipFill>
                <p:spPr>
                  <a:xfrm>
                    <a:off x="5786727" y="2169946"/>
                    <a:ext cx="771678" cy="820852"/>
                  </a:xfrm>
                  <a:prstGeom prst="rect">
                    <a:avLst/>
                  </a:prstGeom>
                  <a:noFill/>
                  <a:ln>
                    <a:noFill/>
                  </a:ln>
                </p:spPr>
              </p:pic>
              <p:pic>
                <p:nvPicPr>
                  <p:cNvPr id="194" name="Google Shape;194;p30"/>
                  <p:cNvPicPr preferRelativeResize="0"/>
                  <p:nvPr/>
                </p:nvPicPr>
                <p:blipFill rotWithShape="1">
                  <a:blip r:embed="rId13">
                    <a:alphaModFix/>
                  </a:blip>
                  <a:srcRect/>
                  <a:stretch/>
                </p:blipFill>
                <p:spPr>
                  <a:xfrm>
                    <a:off x="4782815" y="3726414"/>
                    <a:ext cx="760330" cy="835985"/>
                  </a:xfrm>
                  <a:prstGeom prst="rect">
                    <a:avLst/>
                  </a:prstGeom>
                  <a:noFill/>
                  <a:ln>
                    <a:noFill/>
                  </a:ln>
                </p:spPr>
              </p:pic>
              <p:pic>
                <p:nvPicPr>
                  <p:cNvPr id="195" name="Google Shape;195;p30"/>
                  <p:cNvPicPr preferRelativeResize="0"/>
                  <p:nvPr/>
                </p:nvPicPr>
                <p:blipFill rotWithShape="1">
                  <a:blip r:embed="rId14">
                    <a:alphaModFix/>
                  </a:blip>
                  <a:srcRect/>
                  <a:stretch/>
                </p:blipFill>
                <p:spPr>
                  <a:xfrm>
                    <a:off x="8627896" y="547599"/>
                    <a:ext cx="577654" cy="747947"/>
                  </a:xfrm>
                  <a:prstGeom prst="rect">
                    <a:avLst/>
                  </a:prstGeom>
                  <a:noFill/>
                  <a:ln>
                    <a:noFill/>
                  </a:ln>
                </p:spPr>
              </p:pic>
              <p:pic>
                <p:nvPicPr>
                  <p:cNvPr id="196" name="Google Shape;196;p30"/>
                  <p:cNvPicPr preferRelativeResize="0"/>
                  <p:nvPr/>
                </p:nvPicPr>
                <p:blipFill rotWithShape="1">
                  <a:blip r:embed="rId15">
                    <a:alphaModFix/>
                  </a:blip>
                  <a:srcRect/>
                  <a:stretch/>
                </p:blipFill>
                <p:spPr>
                  <a:xfrm>
                    <a:off x="6560604" y="570973"/>
                    <a:ext cx="880960" cy="738549"/>
                  </a:xfrm>
                  <a:prstGeom prst="rect">
                    <a:avLst/>
                  </a:prstGeom>
                  <a:noFill/>
                  <a:ln>
                    <a:noFill/>
                  </a:ln>
                </p:spPr>
              </p:pic>
              <p:sp>
                <p:nvSpPr>
                  <p:cNvPr id="197" name="Google Shape;197;p30"/>
                  <p:cNvSpPr txBox="1"/>
                  <p:nvPr/>
                </p:nvSpPr>
                <p:spPr>
                  <a:xfrm>
                    <a:off x="6200888" y="1356622"/>
                    <a:ext cx="17010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IDENTIFICATION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BIRTH CERTIFICATES </a:t>
                    </a:r>
                    <a:endParaRPr sz="1100" b="0" i="0" u="none" strike="noStrike" cap="none">
                      <a:solidFill>
                        <a:srgbClr val="000000"/>
                      </a:solidFill>
                      <a:latin typeface="Arial"/>
                      <a:ea typeface="Arial"/>
                      <a:cs typeface="Arial"/>
                      <a:sym typeface="Arial"/>
                    </a:endParaRPr>
                  </a:p>
                </p:txBody>
              </p:sp>
              <p:sp>
                <p:nvSpPr>
                  <p:cNvPr id="198" name="Google Shape;198;p30"/>
                  <p:cNvSpPr txBox="1"/>
                  <p:nvPr/>
                </p:nvSpPr>
                <p:spPr>
                  <a:xfrm>
                    <a:off x="8157408" y="1357314"/>
                    <a:ext cx="15303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TAX CERTIFICATES &amp; BUSINESS REGISTRATION</a:t>
                    </a:r>
                    <a:endParaRPr sz="1100" b="0" i="0" u="none" strike="noStrike" cap="none">
                      <a:solidFill>
                        <a:srgbClr val="000000"/>
                      </a:solidFill>
                      <a:latin typeface="Arial"/>
                      <a:ea typeface="Arial"/>
                      <a:cs typeface="Arial"/>
                      <a:sym typeface="Arial"/>
                    </a:endParaRPr>
                  </a:p>
                </p:txBody>
              </p:sp>
              <p:sp>
                <p:nvSpPr>
                  <p:cNvPr id="199" name="Google Shape;199;p30"/>
                  <p:cNvSpPr txBox="1"/>
                  <p:nvPr/>
                </p:nvSpPr>
                <p:spPr>
                  <a:xfrm>
                    <a:off x="4063857" y="4655043"/>
                    <a:ext cx="21357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FOOD &amp; PRODUCTS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(TRACK &amp; TRACE)</a:t>
                    </a:r>
                    <a:endParaRPr sz="1100" b="0" i="0" u="none" strike="noStrike" cap="none">
                      <a:solidFill>
                        <a:srgbClr val="000000"/>
                      </a:solidFill>
                      <a:latin typeface="Arial"/>
                      <a:ea typeface="Arial"/>
                      <a:cs typeface="Arial"/>
                      <a:sym typeface="Arial"/>
                    </a:endParaRPr>
                  </a:p>
                </p:txBody>
              </p:sp>
              <p:sp>
                <p:nvSpPr>
                  <p:cNvPr id="200" name="Google Shape;200;p30"/>
                  <p:cNvSpPr txBox="1"/>
                  <p:nvPr/>
                </p:nvSpPr>
                <p:spPr>
                  <a:xfrm>
                    <a:off x="5243573" y="3022281"/>
                    <a:ext cx="16125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PHARMACEUTICALS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(SERIALIZATION)</a:t>
                    </a:r>
                    <a:endParaRPr sz="500" b="1" i="0" u="none" strike="noStrike" cap="none">
                      <a:solidFill>
                        <a:schemeClr val="dk1"/>
                      </a:solidFill>
                      <a:latin typeface="Arial"/>
                      <a:ea typeface="Arial"/>
                      <a:cs typeface="Arial"/>
                      <a:sym typeface="Arial"/>
                    </a:endParaRPr>
                  </a:p>
                </p:txBody>
              </p:sp>
              <p:sp>
                <p:nvSpPr>
                  <p:cNvPr id="201" name="Google Shape;201;p30"/>
                  <p:cNvSpPr txBox="1"/>
                  <p:nvPr/>
                </p:nvSpPr>
                <p:spPr>
                  <a:xfrm>
                    <a:off x="9810705" y="1392655"/>
                    <a:ext cx="2032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PRECIOUS METALS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LUXURY GOODS</a:t>
                    </a:r>
                    <a:endParaRPr sz="1100" b="0" i="0" u="none" strike="noStrike" cap="none">
                      <a:solidFill>
                        <a:srgbClr val="000000"/>
                      </a:solidFill>
                      <a:latin typeface="Arial"/>
                      <a:ea typeface="Arial"/>
                      <a:cs typeface="Arial"/>
                      <a:sym typeface="Arial"/>
                    </a:endParaRPr>
                  </a:p>
                </p:txBody>
              </p:sp>
              <p:sp>
                <p:nvSpPr>
                  <p:cNvPr id="202" name="Google Shape;202;p30"/>
                  <p:cNvSpPr txBox="1"/>
                  <p:nvPr/>
                </p:nvSpPr>
                <p:spPr>
                  <a:xfrm>
                    <a:off x="7094599" y="-128908"/>
                    <a:ext cx="17742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LEGAL CONTRACTS,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BANK STATEMENTS</a:t>
                    </a:r>
                    <a:endParaRPr sz="1100" b="0" i="0" u="none" strike="noStrike" cap="none">
                      <a:solidFill>
                        <a:srgbClr val="000000"/>
                      </a:solidFill>
                      <a:latin typeface="Arial"/>
                      <a:ea typeface="Arial"/>
                      <a:cs typeface="Arial"/>
                      <a:sym typeface="Arial"/>
                    </a:endParaRPr>
                  </a:p>
                </p:txBody>
              </p:sp>
              <p:sp>
                <p:nvSpPr>
                  <p:cNvPr id="203" name="Google Shape;203;p30"/>
                  <p:cNvSpPr txBox="1"/>
                  <p:nvPr/>
                </p:nvSpPr>
                <p:spPr>
                  <a:xfrm>
                    <a:off x="4352301" y="1394156"/>
                    <a:ext cx="16125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LAND TITLES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MORTGAGE DOCS</a:t>
                    </a:r>
                    <a:endParaRPr sz="1100" b="0" i="0" u="none" strike="noStrike" cap="none">
                      <a:solidFill>
                        <a:srgbClr val="000000"/>
                      </a:solidFill>
                      <a:latin typeface="Arial"/>
                      <a:ea typeface="Arial"/>
                      <a:cs typeface="Arial"/>
                      <a:sym typeface="Arial"/>
                    </a:endParaRPr>
                  </a:p>
                </p:txBody>
              </p:sp>
              <p:sp>
                <p:nvSpPr>
                  <p:cNvPr id="204" name="Google Shape;204;p30"/>
                  <p:cNvSpPr txBox="1"/>
                  <p:nvPr/>
                </p:nvSpPr>
                <p:spPr>
                  <a:xfrm>
                    <a:off x="9241158" y="3125197"/>
                    <a:ext cx="12579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SUPPLY CHAINS</a:t>
                    </a:r>
                    <a:endParaRPr sz="1100" b="0" i="0" u="none" strike="noStrike" cap="none">
                      <a:solidFill>
                        <a:srgbClr val="000000"/>
                      </a:solidFill>
                      <a:latin typeface="Arial"/>
                      <a:ea typeface="Arial"/>
                      <a:cs typeface="Arial"/>
                      <a:sym typeface="Arial"/>
                    </a:endParaRPr>
                  </a:p>
                </p:txBody>
              </p:sp>
              <p:sp>
                <p:nvSpPr>
                  <p:cNvPr id="205" name="Google Shape;205;p30"/>
                  <p:cNvSpPr txBox="1"/>
                  <p:nvPr/>
                </p:nvSpPr>
                <p:spPr>
                  <a:xfrm>
                    <a:off x="5991203" y="4662408"/>
                    <a:ext cx="20904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ORIGINAL EQUIPMENT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MANUFACTURER</a:t>
                    </a:r>
                    <a:endParaRPr sz="1100" b="0" i="0" u="none" strike="noStrike" cap="none">
                      <a:solidFill>
                        <a:srgbClr val="000000"/>
                      </a:solidFill>
                      <a:latin typeface="Arial"/>
                      <a:ea typeface="Arial"/>
                      <a:cs typeface="Arial"/>
                      <a:sym typeface="Arial"/>
                    </a:endParaRPr>
                  </a:p>
                </p:txBody>
              </p:sp>
              <p:sp>
                <p:nvSpPr>
                  <p:cNvPr id="206" name="Google Shape;206;p30"/>
                  <p:cNvSpPr txBox="1"/>
                  <p:nvPr/>
                </p:nvSpPr>
                <p:spPr>
                  <a:xfrm>
                    <a:off x="8214727" y="4687581"/>
                    <a:ext cx="13629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CERTIFICATES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TRANSCRIPTS</a:t>
                    </a:r>
                    <a:endParaRPr sz="1100" b="0" i="0" u="none" strike="noStrike" cap="none">
                      <a:solidFill>
                        <a:srgbClr val="000000"/>
                      </a:solidFill>
                      <a:latin typeface="Arial"/>
                      <a:ea typeface="Arial"/>
                      <a:cs typeface="Arial"/>
                      <a:sym typeface="Arial"/>
                    </a:endParaRPr>
                  </a:p>
                </p:txBody>
              </p:sp>
              <p:sp>
                <p:nvSpPr>
                  <p:cNvPr id="207" name="Google Shape;207;p30"/>
                  <p:cNvSpPr txBox="1"/>
                  <p:nvPr/>
                </p:nvSpPr>
                <p:spPr>
                  <a:xfrm>
                    <a:off x="9837018" y="4690927"/>
                    <a:ext cx="1960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COLLECTIBLES, TOYS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ARTWORK</a:t>
                    </a:r>
                    <a:endParaRPr sz="1100" b="0" i="0" u="none" strike="noStrike" cap="none">
                      <a:solidFill>
                        <a:srgbClr val="000000"/>
                      </a:solidFill>
                      <a:latin typeface="Arial"/>
                      <a:ea typeface="Arial"/>
                      <a:cs typeface="Arial"/>
                      <a:sym typeface="Arial"/>
                    </a:endParaRPr>
                  </a:p>
                </p:txBody>
              </p:sp>
            </p:grpSp>
            <p:pic>
              <p:nvPicPr>
                <p:cNvPr id="208" name="Google Shape;208;p30"/>
                <p:cNvPicPr preferRelativeResize="0"/>
                <p:nvPr/>
              </p:nvPicPr>
              <p:blipFill rotWithShape="1">
                <a:blip r:embed="rId16">
                  <a:alphaModFix/>
                </a:blip>
                <a:srcRect/>
                <a:stretch/>
              </p:blipFill>
              <p:spPr>
                <a:xfrm>
                  <a:off x="6360108" y="3513510"/>
                  <a:ext cx="1723742" cy="1654784"/>
                </a:xfrm>
                <a:prstGeom prst="rect">
                  <a:avLst/>
                </a:prstGeom>
                <a:noFill/>
                <a:ln>
                  <a:noFill/>
                </a:ln>
              </p:spPr>
            </p:pic>
          </p:grpSp>
        </p:grpSp>
      </p:grpSp>
      <p:grpSp>
        <p:nvGrpSpPr>
          <p:cNvPr id="209" name="Google Shape;209;p30"/>
          <p:cNvGrpSpPr/>
          <p:nvPr/>
        </p:nvGrpSpPr>
        <p:grpSpPr>
          <a:xfrm>
            <a:off x="5504605" y="-6674"/>
            <a:ext cx="3694075" cy="5149955"/>
            <a:chOff x="7330615" y="-21223"/>
            <a:chExt cx="4925433" cy="6866606"/>
          </a:xfrm>
        </p:grpSpPr>
        <p:sp>
          <p:nvSpPr>
            <p:cNvPr id="210" name="Google Shape;210;p30"/>
            <p:cNvSpPr/>
            <p:nvPr/>
          </p:nvSpPr>
          <p:spPr>
            <a:xfrm>
              <a:off x="7330615" y="-12617"/>
              <a:ext cx="4923600" cy="6858000"/>
            </a:xfrm>
            <a:prstGeom prst="rect">
              <a:avLst/>
            </a:prstGeom>
            <a:blipFill rotWithShape="1">
              <a:blip r:embed="rId17">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1" name="Google Shape;211;p30"/>
            <p:cNvSpPr/>
            <p:nvPr/>
          </p:nvSpPr>
          <p:spPr>
            <a:xfrm>
              <a:off x="7330648" y="-21223"/>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2" name="Google Shape;212;p30"/>
            <p:cNvSpPr/>
            <p:nvPr/>
          </p:nvSpPr>
          <p:spPr>
            <a:xfrm>
              <a:off x="7722228" y="867193"/>
              <a:ext cx="4295100" cy="255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Arial"/>
                  <a:ea typeface="Arial"/>
                  <a:cs typeface="Arial"/>
                  <a:sym typeface="Arial"/>
                </a:rPr>
                <a:t>VeriDoc Global </a:t>
              </a:r>
              <a:r>
                <a:rPr lang="en" sz="2100" b="0" i="0" u="none" strike="noStrike" cap="none">
                  <a:solidFill>
                    <a:schemeClr val="lt1"/>
                  </a:solidFill>
                  <a:latin typeface="Arial"/>
                  <a:ea typeface="Arial"/>
                  <a:cs typeface="Arial"/>
                  <a:sym typeface="Arial"/>
                </a:rPr>
                <a:t>solves problems across </a:t>
              </a:r>
              <a:r>
                <a:rPr lang="en" sz="2100" b="1" i="0" u="none" strike="noStrike" cap="none">
                  <a:solidFill>
                    <a:schemeClr val="lt1"/>
                  </a:solidFill>
                  <a:latin typeface="Arial"/>
                  <a:ea typeface="Arial"/>
                  <a:cs typeface="Arial"/>
                  <a:sym typeface="Arial"/>
                </a:rPr>
                <a:t>multiple industries </a:t>
              </a:r>
              <a:r>
                <a:rPr lang="en" sz="2100" b="0" i="0" u="none" strike="noStrike" cap="none">
                  <a:solidFill>
                    <a:schemeClr val="lt1"/>
                  </a:solidFill>
                  <a:latin typeface="Arial"/>
                  <a:ea typeface="Arial"/>
                  <a:cs typeface="Arial"/>
                  <a:sym typeface="Arial"/>
                </a:rPr>
                <a:t>with the implementation of </a:t>
              </a:r>
              <a:r>
                <a:rPr lang="en" sz="2100" b="1" i="0" u="none" strike="noStrike" cap="none">
                  <a:solidFill>
                    <a:schemeClr val="lt1"/>
                  </a:solidFill>
                  <a:latin typeface="Arial"/>
                  <a:ea typeface="Arial"/>
                  <a:cs typeface="Arial"/>
                  <a:sym typeface="Arial"/>
                </a:rPr>
                <a:t>smart contracts</a:t>
              </a:r>
              <a:r>
                <a:rPr lang="en" sz="2100" b="0" i="0" u="none" strike="noStrike" cap="none">
                  <a:solidFill>
                    <a:schemeClr val="lt1"/>
                  </a:solidFill>
                  <a:latin typeface="Arial"/>
                  <a:ea typeface="Arial"/>
                  <a:cs typeface="Arial"/>
                  <a:sym typeface="Arial"/>
                </a:rPr>
                <a:t>.</a:t>
              </a:r>
              <a:endParaRPr sz="2100" b="0" i="0" u="none" strike="noStrike" cap="none">
                <a:solidFill>
                  <a:schemeClr val="lt1"/>
                </a:solidFill>
                <a:latin typeface="Arial"/>
                <a:ea typeface="Arial"/>
                <a:cs typeface="Arial"/>
                <a:sym typeface="Arial"/>
              </a:endParaRPr>
            </a:p>
          </p:txBody>
        </p:sp>
        <p:pic>
          <p:nvPicPr>
            <p:cNvPr id="213" name="Google Shape;213;p30"/>
            <p:cNvPicPr preferRelativeResize="0"/>
            <p:nvPr/>
          </p:nvPicPr>
          <p:blipFill rotWithShape="1">
            <a:blip r:embed="rId18">
              <a:alphaModFix/>
            </a:blip>
            <a:srcRect/>
            <a:stretch/>
          </p:blipFill>
          <p:spPr>
            <a:xfrm>
              <a:off x="7346508" y="3632758"/>
              <a:ext cx="4907800" cy="2441631"/>
            </a:xfrm>
            <a:prstGeom prst="rect">
              <a:avLst/>
            </a:prstGeom>
            <a:noFill/>
            <a:ln>
              <a:noFill/>
            </a:ln>
          </p:spPr>
        </p:pic>
      </p:grpSp>
      <p:pic>
        <p:nvPicPr>
          <p:cNvPr id="214" name="Google Shape;214;p30"/>
          <p:cNvPicPr preferRelativeResize="0"/>
          <p:nvPr/>
        </p:nvPicPr>
        <p:blipFill rotWithShape="1">
          <a:blip r:embed="rId19">
            <a:alphaModFix/>
          </a:blip>
          <a:srcRect/>
          <a:stretch/>
        </p:blipFill>
        <p:spPr>
          <a:xfrm>
            <a:off x="90346" y="4980091"/>
            <a:ext cx="2257893" cy="93689"/>
          </a:xfrm>
          <a:prstGeom prst="rect">
            <a:avLst/>
          </a:prstGeom>
          <a:noFill/>
          <a:ln>
            <a:noFill/>
          </a:ln>
        </p:spPr>
      </p:pic>
      <p:sp>
        <p:nvSpPr>
          <p:cNvPr id="215" name="Google Shape;215;p30"/>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Documents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19"/>
        <p:cNvGrpSpPr/>
        <p:nvPr/>
      </p:nvGrpSpPr>
      <p:grpSpPr>
        <a:xfrm>
          <a:off x="0" y="0"/>
          <a:ext cx="0" cy="0"/>
          <a:chOff x="0" y="0"/>
          <a:chExt cx="0" cy="0"/>
        </a:xfrm>
      </p:grpSpPr>
      <p:sp>
        <p:nvSpPr>
          <p:cNvPr id="220" name="Google Shape;220;p31"/>
          <p:cNvSpPr/>
          <p:nvPr/>
        </p:nvSpPr>
        <p:spPr>
          <a:xfrm>
            <a:off x="0" y="0"/>
            <a:ext cx="22611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p31"/>
          <p:cNvSpPr/>
          <p:nvPr/>
        </p:nvSpPr>
        <p:spPr>
          <a:xfrm>
            <a:off x="2855" y="0"/>
            <a:ext cx="2261100"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2" name="Google Shape;222;p31"/>
          <p:cNvSpPr/>
          <p:nvPr/>
        </p:nvSpPr>
        <p:spPr>
          <a:xfrm>
            <a:off x="2037865" y="447818"/>
            <a:ext cx="7099200" cy="531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1" u="none" strike="noStrike" cap="none">
                <a:solidFill>
                  <a:srgbClr val="25984E"/>
                </a:solidFill>
                <a:latin typeface="Arial"/>
                <a:ea typeface="Arial"/>
                <a:cs typeface="Arial"/>
                <a:sym typeface="Arial"/>
              </a:rPr>
              <a:t>WE ARE WORLDWIDE</a:t>
            </a:r>
            <a:endParaRPr sz="2700" b="0" i="1" u="none" strike="noStrike" cap="none">
              <a:solidFill>
                <a:srgbClr val="25984E"/>
              </a:solidFill>
              <a:latin typeface="Arial"/>
              <a:ea typeface="Arial"/>
              <a:cs typeface="Arial"/>
              <a:sym typeface="Arial"/>
            </a:endParaRPr>
          </a:p>
        </p:txBody>
      </p:sp>
      <p:sp>
        <p:nvSpPr>
          <p:cNvPr id="223" name="Google Shape;223;p31"/>
          <p:cNvSpPr txBox="1"/>
          <p:nvPr/>
        </p:nvSpPr>
        <p:spPr>
          <a:xfrm>
            <a:off x="2037865" y="1019591"/>
            <a:ext cx="7099200" cy="286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900"/>
              <a:buFont typeface="Arial"/>
              <a:buNone/>
            </a:pPr>
            <a:r>
              <a:rPr lang="en" sz="900" b="1" i="0" u="none" strike="noStrike" cap="none">
                <a:solidFill>
                  <a:srgbClr val="7F7F7F"/>
                </a:solidFill>
                <a:latin typeface="Arial"/>
                <a:ea typeface="Arial"/>
                <a:cs typeface="Arial"/>
                <a:sym typeface="Arial"/>
              </a:rPr>
              <a:t>BRISBANE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NEW YORK CITY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HYDERABAD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SINGAPORE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DAR ES SALAAM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SWATAR</a:t>
            </a:r>
            <a:endParaRPr sz="900" b="0" i="0" u="none" strike="noStrike" cap="none">
              <a:solidFill>
                <a:srgbClr val="7F7F7F"/>
              </a:solidFill>
              <a:latin typeface="Arial"/>
              <a:ea typeface="Arial"/>
              <a:cs typeface="Arial"/>
              <a:sym typeface="Arial"/>
            </a:endParaRPr>
          </a:p>
        </p:txBody>
      </p:sp>
      <p:sp>
        <p:nvSpPr>
          <p:cNvPr id="224" name="Google Shape;224;p31"/>
          <p:cNvSpPr txBox="1"/>
          <p:nvPr/>
        </p:nvSpPr>
        <p:spPr>
          <a:xfrm>
            <a:off x="571072" y="0"/>
            <a:ext cx="876600" cy="166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1" i="0" u="none" strike="noStrike" cap="none">
                <a:solidFill>
                  <a:schemeClr val="lt1"/>
                </a:solidFill>
                <a:latin typeface="Arial"/>
                <a:ea typeface="Arial"/>
                <a:cs typeface="Arial"/>
                <a:sym typeface="Arial"/>
              </a:rPr>
              <a:t>6</a:t>
            </a:r>
            <a:endParaRPr sz="1100" b="0" i="0" u="none" strike="noStrike" cap="none">
              <a:solidFill>
                <a:srgbClr val="000000"/>
              </a:solidFill>
              <a:latin typeface="Arial"/>
              <a:ea typeface="Arial"/>
              <a:cs typeface="Arial"/>
              <a:sym typeface="Arial"/>
            </a:endParaRPr>
          </a:p>
        </p:txBody>
      </p:sp>
      <p:sp>
        <p:nvSpPr>
          <p:cNvPr id="225" name="Google Shape;225;p31"/>
          <p:cNvSpPr txBox="1"/>
          <p:nvPr/>
        </p:nvSpPr>
        <p:spPr>
          <a:xfrm>
            <a:off x="463931" y="1448150"/>
            <a:ext cx="128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COUNTRIES</a:t>
            </a:r>
            <a:endParaRPr sz="1400" b="1" i="0" u="none" strike="noStrike" cap="none">
              <a:solidFill>
                <a:schemeClr val="lt1"/>
              </a:solidFill>
              <a:latin typeface="Arial"/>
              <a:ea typeface="Arial"/>
              <a:cs typeface="Arial"/>
              <a:sym typeface="Arial"/>
            </a:endParaRPr>
          </a:p>
        </p:txBody>
      </p:sp>
      <p:sp>
        <p:nvSpPr>
          <p:cNvPr id="226" name="Google Shape;226;p31"/>
          <p:cNvSpPr txBox="1"/>
          <p:nvPr/>
        </p:nvSpPr>
        <p:spPr>
          <a:xfrm>
            <a:off x="203485" y="1842363"/>
            <a:ext cx="1872000" cy="992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lt1"/>
                </a:solidFill>
                <a:latin typeface="Arial"/>
                <a:ea typeface="Arial"/>
                <a:cs typeface="Arial"/>
                <a:sym typeface="Arial"/>
              </a:rPr>
              <a:t>120</a:t>
            </a:r>
            <a:r>
              <a:rPr lang="en" sz="6000" b="0" i="0" u="none" strike="noStrike" cap="none">
                <a:solidFill>
                  <a:schemeClr val="l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27" name="Google Shape;227;p31"/>
          <p:cNvSpPr txBox="1"/>
          <p:nvPr/>
        </p:nvSpPr>
        <p:spPr>
          <a:xfrm>
            <a:off x="228424" y="2881373"/>
            <a:ext cx="173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TEAM MEMBERS</a:t>
            </a:r>
            <a:endParaRPr sz="1400" b="1" i="0" u="none" strike="noStrike" cap="none">
              <a:solidFill>
                <a:schemeClr val="lt1"/>
              </a:solidFill>
              <a:latin typeface="Arial"/>
              <a:ea typeface="Arial"/>
              <a:cs typeface="Arial"/>
              <a:sym typeface="Arial"/>
            </a:endParaRPr>
          </a:p>
        </p:txBody>
      </p:sp>
      <p:sp>
        <p:nvSpPr>
          <p:cNvPr id="228" name="Google Shape;228;p31"/>
          <p:cNvSpPr txBox="1"/>
          <p:nvPr/>
        </p:nvSpPr>
        <p:spPr>
          <a:xfrm>
            <a:off x="418385" y="3214520"/>
            <a:ext cx="1165200" cy="11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chemeClr val="lt1"/>
                </a:solidFill>
                <a:latin typeface="Arial"/>
                <a:ea typeface="Arial"/>
                <a:cs typeface="Arial"/>
                <a:sym typeface="Arial"/>
              </a:rPr>
              <a:t>12</a:t>
            </a:r>
            <a:endParaRPr sz="1100" b="0" i="0" u="none" strike="noStrike" cap="none">
              <a:solidFill>
                <a:srgbClr val="000000"/>
              </a:solidFill>
              <a:latin typeface="Arial"/>
              <a:ea typeface="Arial"/>
              <a:cs typeface="Arial"/>
              <a:sym typeface="Arial"/>
            </a:endParaRPr>
          </a:p>
        </p:txBody>
      </p:sp>
      <p:sp>
        <p:nvSpPr>
          <p:cNvPr id="229" name="Google Shape;229;p31"/>
          <p:cNvSpPr txBox="1"/>
          <p:nvPr/>
        </p:nvSpPr>
        <p:spPr>
          <a:xfrm>
            <a:off x="507522" y="4299951"/>
            <a:ext cx="1278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SOLUTIONS</a:t>
            </a:r>
            <a:endParaRPr sz="1400" b="1" i="0" u="none" strike="noStrike" cap="none">
              <a:solidFill>
                <a:schemeClr val="lt1"/>
              </a:solidFill>
              <a:latin typeface="Arial"/>
              <a:ea typeface="Arial"/>
              <a:cs typeface="Arial"/>
              <a:sym typeface="Arial"/>
            </a:endParaRPr>
          </a:p>
        </p:txBody>
      </p:sp>
      <p:pic>
        <p:nvPicPr>
          <p:cNvPr id="230" name="Google Shape;230;p31"/>
          <p:cNvPicPr preferRelativeResize="0"/>
          <p:nvPr/>
        </p:nvPicPr>
        <p:blipFill rotWithShape="1">
          <a:blip r:embed="rId5">
            <a:alphaModFix/>
          </a:blip>
          <a:srcRect t="2883" b="2892"/>
          <a:stretch/>
        </p:blipFill>
        <p:spPr>
          <a:xfrm>
            <a:off x="2512705" y="1595885"/>
            <a:ext cx="6254875" cy="3156130"/>
          </a:xfrm>
          <a:prstGeom prst="rect">
            <a:avLst/>
          </a:prstGeom>
          <a:noFill/>
          <a:ln>
            <a:noFill/>
          </a:ln>
        </p:spPr>
      </p:pic>
      <p:sp>
        <p:nvSpPr>
          <p:cNvPr id="231" name="Google Shape;231;p31"/>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35"/>
        <p:cNvGrpSpPr/>
        <p:nvPr/>
      </p:nvGrpSpPr>
      <p:grpSpPr>
        <a:xfrm>
          <a:off x="0" y="0"/>
          <a:ext cx="0" cy="0"/>
          <a:chOff x="0" y="0"/>
          <a:chExt cx="0" cy="0"/>
        </a:xfrm>
      </p:grpSpPr>
      <p:sp>
        <p:nvSpPr>
          <p:cNvPr id="236" name="Google Shape;236;p32"/>
          <p:cNvSpPr/>
          <p:nvPr/>
        </p:nvSpPr>
        <p:spPr>
          <a:xfrm>
            <a:off x="0" y="3626719"/>
            <a:ext cx="9132525" cy="1516725"/>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7" name="Google Shape;237;p32"/>
          <p:cNvSpPr/>
          <p:nvPr/>
        </p:nvSpPr>
        <p:spPr>
          <a:xfrm>
            <a:off x="11533" y="3626719"/>
            <a:ext cx="9132525" cy="1516725"/>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8" name="Google Shape;238;p32"/>
          <p:cNvSpPr txBox="1"/>
          <p:nvPr/>
        </p:nvSpPr>
        <p:spPr>
          <a:xfrm>
            <a:off x="786653" y="4002640"/>
            <a:ext cx="7332756" cy="80797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400" b="1" i="0" u="none" strike="noStrike" cap="none">
                <a:solidFill>
                  <a:srgbClr val="FFFFFF"/>
                </a:solidFill>
                <a:latin typeface="Arial"/>
                <a:ea typeface="Arial"/>
                <a:cs typeface="Arial"/>
                <a:sym typeface="Arial"/>
              </a:rPr>
              <a:t>VeriDoc Global has developed a solution</a:t>
            </a:r>
            <a:endParaRPr sz="1100"/>
          </a:p>
          <a:p>
            <a:pPr marL="0" marR="0" lvl="0" indent="0" algn="ctr" rtl="0">
              <a:lnSpc>
                <a:spcPct val="100000"/>
              </a:lnSpc>
              <a:spcBef>
                <a:spcPts val="0"/>
              </a:spcBef>
              <a:spcAft>
                <a:spcPts val="0"/>
              </a:spcAft>
              <a:buNone/>
            </a:pPr>
            <a:r>
              <a:rPr lang="en" sz="1200" b="0" i="0" u="none" strike="noStrike" cap="none">
                <a:solidFill>
                  <a:srgbClr val="FFFFFF"/>
                </a:solidFill>
                <a:latin typeface="Arial"/>
                <a:ea typeface="Arial"/>
                <a:cs typeface="Arial"/>
                <a:sym typeface="Arial"/>
              </a:rPr>
              <a:t>that involves embedding a QR code on a document with a unique digital hash value inside the QR code.</a:t>
            </a:r>
            <a:endParaRPr sz="1100"/>
          </a:p>
        </p:txBody>
      </p:sp>
      <p:grpSp>
        <p:nvGrpSpPr>
          <p:cNvPr id="239" name="Google Shape;239;p32"/>
          <p:cNvGrpSpPr/>
          <p:nvPr/>
        </p:nvGrpSpPr>
        <p:grpSpPr>
          <a:xfrm>
            <a:off x="2644528" y="901193"/>
            <a:ext cx="3854944" cy="2225754"/>
            <a:chOff x="2816103" y="1201591"/>
            <a:chExt cx="5139925" cy="2967672"/>
          </a:xfrm>
        </p:grpSpPr>
        <p:cxnSp>
          <p:nvCxnSpPr>
            <p:cNvPr id="240" name="Google Shape;240;p32"/>
            <p:cNvCxnSpPr/>
            <p:nvPr/>
          </p:nvCxnSpPr>
          <p:spPr>
            <a:xfrm>
              <a:off x="2816103" y="2779280"/>
              <a:ext cx="1169100" cy="0"/>
            </a:xfrm>
            <a:prstGeom prst="straightConnector1">
              <a:avLst/>
            </a:prstGeom>
            <a:noFill/>
            <a:ln w="63500" cap="rnd" cmpd="sng">
              <a:solidFill>
                <a:srgbClr val="92D050"/>
              </a:solidFill>
              <a:prstDash val="dot"/>
              <a:miter lim="800000"/>
              <a:headEnd type="none" w="sm" len="sm"/>
              <a:tailEnd type="none" w="sm" len="sm"/>
            </a:ln>
          </p:spPr>
        </p:cxnSp>
        <p:cxnSp>
          <p:nvCxnSpPr>
            <p:cNvPr id="241" name="Google Shape;241;p32"/>
            <p:cNvCxnSpPr/>
            <p:nvPr/>
          </p:nvCxnSpPr>
          <p:spPr>
            <a:xfrm>
              <a:off x="6786928" y="2779280"/>
              <a:ext cx="1169100" cy="0"/>
            </a:xfrm>
            <a:prstGeom prst="straightConnector1">
              <a:avLst/>
            </a:prstGeom>
            <a:noFill/>
            <a:ln w="63500" cap="rnd" cmpd="sng">
              <a:solidFill>
                <a:srgbClr val="92D050"/>
              </a:solidFill>
              <a:prstDash val="dot"/>
              <a:miter lim="800000"/>
              <a:headEnd type="none" w="sm" len="sm"/>
              <a:tailEnd type="none" w="sm" len="sm"/>
            </a:ln>
          </p:spPr>
        </p:cxnSp>
        <p:grpSp>
          <p:nvGrpSpPr>
            <p:cNvPr id="242" name="Google Shape;242;p32"/>
            <p:cNvGrpSpPr/>
            <p:nvPr/>
          </p:nvGrpSpPr>
          <p:grpSpPr>
            <a:xfrm>
              <a:off x="4289950" y="1201591"/>
              <a:ext cx="2573126" cy="2967672"/>
              <a:chOff x="4289950" y="1201591"/>
              <a:chExt cx="2573126" cy="2967672"/>
            </a:xfrm>
          </p:grpSpPr>
          <p:pic>
            <p:nvPicPr>
              <p:cNvPr id="243" name="Google Shape;243;p32"/>
              <p:cNvPicPr preferRelativeResize="0"/>
              <p:nvPr/>
            </p:nvPicPr>
            <p:blipFill rotWithShape="1">
              <a:blip r:embed="rId5">
                <a:alphaModFix/>
              </a:blip>
              <a:srcRect/>
              <a:stretch/>
            </p:blipFill>
            <p:spPr>
              <a:xfrm>
                <a:off x="4289950" y="1201591"/>
                <a:ext cx="2573126" cy="2967672"/>
              </a:xfrm>
              <a:prstGeom prst="rect">
                <a:avLst/>
              </a:prstGeom>
              <a:noFill/>
              <a:ln>
                <a:noFill/>
              </a:ln>
            </p:spPr>
          </p:pic>
          <p:pic>
            <p:nvPicPr>
              <p:cNvPr id="244" name="Google Shape;244;p32"/>
              <p:cNvPicPr preferRelativeResize="0"/>
              <p:nvPr/>
            </p:nvPicPr>
            <p:blipFill rotWithShape="1">
              <a:blip r:embed="rId6">
                <a:alphaModFix/>
              </a:blip>
              <a:srcRect/>
              <a:stretch/>
            </p:blipFill>
            <p:spPr>
              <a:xfrm>
                <a:off x="4964136" y="2105782"/>
                <a:ext cx="1207601" cy="1159291"/>
              </a:xfrm>
              <a:prstGeom prst="rect">
                <a:avLst/>
              </a:prstGeom>
              <a:noFill/>
              <a:ln>
                <a:noFill/>
              </a:ln>
            </p:spPr>
          </p:pic>
        </p:grpSp>
      </p:grpSp>
      <p:pic>
        <p:nvPicPr>
          <p:cNvPr id="245" name="Google Shape;245;p32"/>
          <p:cNvPicPr preferRelativeResize="0"/>
          <p:nvPr/>
        </p:nvPicPr>
        <p:blipFill rotWithShape="1">
          <a:blip r:embed="rId7">
            <a:alphaModFix/>
          </a:blip>
          <a:srcRect/>
          <a:stretch/>
        </p:blipFill>
        <p:spPr>
          <a:xfrm>
            <a:off x="419583" y="537679"/>
            <a:ext cx="2952781" cy="2952781"/>
          </a:xfrm>
          <a:prstGeom prst="rect">
            <a:avLst/>
          </a:prstGeom>
          <a:noFill/>
          <a:ln>
            <a:noFill/>
          </a:ln>
        </p:spPr>
      </p:pic>
      <p:pic>
        <p:nvPicPr>
          <p:cNvPr id="246" name="Google Shape;246;p32"/>
          <p:cNvPicPr preferRelativeResize="0"/>
          <p:nvPr/>
        </p:nvPicPr>
        <p:blipFill rotWithShape="1">
          <a:blip r:embed="rId8">
            <a:alphaModFix/>
          </a:blip>
          <a:srcRect/>
          <a:stretch/>
        </p:blipFill>
        <p:spPr>
          <a:xfrm>
            <a:off x="5683240" y="537679"/>
            <a:ext cx="2902620" cy="2902620"/>
          </a:xfrm>
          <a:prstGeom prst="rect">
            <a:avLst/>
          </a:prstGeom>
          <a:noFill/>
          <a:ln>
            <a:noFill/>
          </a:ln>
        </p:spPr>
      </p:pic>
      <p:pic>
        <p:nvPicPr>
          <p:cNvPr id="247" name="Google Shape;247;p32"/>
          <p:cNvPicPr preferRelativeResize="0"/>
          <p:nvPr/>
        </p:nvPicPr>
        <p:blipFill rotWithShape="1">
          <a:blip r:embed="rId9">
            <a:alphaModFix/>
          </a:blip>
          <a:srcRect/>
          <a:stretch/>
        </p:blipFill>
        <p:spPr>
          <a:xfrm>
            <a:off x="2073706" y="1337738"/>
            <a:ext cx="206576" cy="206576"/>
          </a:xfrm>
          <a:prstGeom prst="rect">
            <a:avLst/>
          </a:prstGeom>
          <a:noFill/>
          <a:ln>
            <a:noFill/>
          </a:ln>
        </p:spPr>
      </p:pic>
      <p:sp>
        <p:nvSpPr>
          <p:cNvPr id="248" name="Google Shape;248;p32"/>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Documents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52"/>
        <p:cNvGrpSpPr/>
        <p:nvPr/>
      </p:nvGrpSpPr>
      <p:grpSpPr>
        <a:xfrm>
          <a:off x="0" y="0"/>
          <a:ext cx="0" cy="0"/>
          <a:chOff x="0" y="0"/>
          <a:chExt cx="0" cy="0"/>
        </a:xfrm>
      </p:grpSpPr>
      <p:sp>
        <p:nvSpPr>
          <p:cNvPr id="253" name="Google Shape;253;p33"/>
          <p:cNvSpPr/>
          <p:nvPr/>
        </p:nvSpPr>
        <p:spPr>
          <a:xfrm>
            <a:off x="564750" y="806116"/>
            <a:ext cx="4306950" cy="1602378"/>
          </a:xfrm>
          <a:prstGeom prst="rect">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4" name="Google Shape;254;p33"/>
          <p:cNvSpPr/>
          <p:nvPr/>
        </p:nvSpPr>
        <p:spPr>
          <a:xfrm>
            <a:off x="674709" y="798122"/>
            <a:ext cx="4098807" cy="1442513"/>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en" sz="1100" b="1" i="1" u="none" strike="noStrike" cap="none">
                <a:solidFill>
                  <a:srgbClr val="7F7F7F"/>
                </a:solidFill>
                <a:latin typeface="Arial"/>
                <a:ea typeface="Arial"/>
                <a:cs typeface="Arial"/>
                <a:sym typeface="Arial"/>
              </a:rPr>
              <a:t>There are many documents that we take for granted every day that are subject to document fraud. </a:t>
            </a:r>
            <a:r>
              <a:rPr lang="en" sz="1100" b="1" i="1" u="none" strike="noStrike" cap="none" dirty="0">
                <a:solidFill>
                  <a:schemeClr val="dk1"/>
                </a:solidFill>
                <a:latin typeface="Arial"/>
                <a:ea typeface="Arial"/>
                <a:cs typeface="Arial"/>
                <a:sym typeface="Arial"/>
              </a:rPr>
              <a:t>Graduation certificates, mortgage documents, legal documents, employment contracts, medical certificates and insurance contracts are just some examples of documents caught up in fraudulent activity around the world each year.</a:t>
            </a:r>
            <a:endParaRPr sz="1100" b="1" i="1" u="none" strike="noStrike" cap="none" dirty="0">
              <a:solidFill>
                <a:schemeClr val="dk1"/>
              </a:solidFill>
              <a:latin typeface="Arial"/>
              <a:ea typeface="Arial"/>
              <a:cs typeface="Arial"/>
              <a:sym typeface="Arial"/>
            </a:endParaRPr>
          </a:p>
        </p:txBody>
      </p:sp>
      <p:sp>
        <p:nvSpPr>
          <p:cNvPr id="255" name="Google Shape;255;p33"/>
          <p:cNvSpPr/>
          <p:nvPr/>
        </p:nvSpPr>
        <p:spPr>
          <a:xfrm>
            <a:off x="5183250" y="0"/>
            <a:ext cx="3960675"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p33"/>
          <p:cNvSpPr/>
          <p:nvPr/>
        </p:nvSpPr>
        <p:spPr>
          <a:xfrm>
            <a:off x="5183250" y="0"/>
            <a:ext cx="3960600"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7" name="Google Shape;257;p33"/>
          <p:cNvPicPr preferRelativeResize="0"/>
          <p:nvPr/>
        </p:nvPicPr>
        <p:blipFill rotWithShape="1">
          <a:blip r:embed="rId5">
            <a:alphaModFix/>
          </a:blip>
          <a:srcRect t="18227" r="52189"/>
          <a:stretch/>
        </p:blipFill>
        <p:spPr>
          <a:xfrm>
            <a:off x="245076" y="2730843"/>
            <a:ext cx="807155" cy="2255365"/>
          </a:xfrm>
          <a:prstGeom prst="rect">
            <a:avLst/>
          </a:prstGeom>
          <a:noFill/>
          <a:ln>
            <a:noFill/>
          </a:ln>
        </p:spPr>
      </p:pic>
      <p:sp>
        <p:nvSpPr>
          <p:cNvPr id="258" name="Google Shape;258;p33"/>
          <p:cNvSpPr/>
          <p:nvPr/>
        </p:nvSpPr>
        <p:spPr>
          <a:xfrm>
            <a:off x="149708" y="2010019"/>
            <a:ext cx="346050" cy="3460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9" name="Google Shape;259;p33"/>
          <p:cNvSpPr/>
          <p:nvPr/>
        </p:nvSpPr>
        <p:spPr>
          <a:xfrm>
            <a:off x="103905" y="2453735"/>
            <a:ext cx="236025" cy="236025"/>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0" name="Google Shape;260;p33"/>
          <p:cNvSpPr/>
          <p:nvPr/>
        </p:nvSpPr>
        <p:spPr>
          <a:xfrm>
            <a:off x="1224900" y="2567156"/>
            <a:ext cx="3172050" cy="528975"/>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 sz="1200" b="1" i="0" u="none" strike="noStrike" cap="none">
                <a:solidFill>
                  <a:schemeClr val="dk1"/>
                </a:solidFill>
                <a:latin typeface="Arial"/>
                <a:ea typeface="Arial"/>
                <a:cs typeface="Arial"/>
                <a:sym typeface="Arial"/>
              </a:rPr>
              <a:t>There is currently no way of quickly verifying the document.</a:t>
            </a:r>
            <a:endParaRPr sz="1200" b="0" i="0" u="none" strike="noStrike" cap="none">
              <a:solidFill>
                <a:schemeClr val="dk1"/>
              </a:solidFill>
              <a:latin typeface="Arial"/>
              <a:ea typeface="Arial"/>
              <a:cs typeface="Arial"/>
              <a:sym typeface="Arial"/>
            </a:endParaRPr>
          </a:p>
        </p:txBody>
      </p:sp>
      <p:sp>
        <p:nvSpPr>
          <p:cNvPr id="261" name="Google Shape;261;p33"/>
          <p:cNvSpPr/>
          <p:nvPr/>
        </p:nvSpPr>
        <p:spPr>
          <a:xfrm>
            <a:off x="149706" y="2787439"/>
            <a:ext cx="144450" cy="1444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2" name="Google Shape;262;p33"/>
          <p:cNvSpPr/>
          <p:nvPr/>
        </p:nvSpPr>
        <p:spPr>
          <a:xfrm>
            <a:off x="1224900" y="3198125"/>
            <a:ext cx="3646800" cy="1577400"/>
          </a:xfrm>
          <a:prstGeom prst="rect">
            <a:avLst/>
          </a:prstGeom>
          <a:noFill/>
          <a:ln w="9525" cap="flat" cmpd="sng">
            <a:solidFill>
              <a:srgbClr val="000000"/>
            </a:solidFill>
            <a:prstDash val="dash"/>
            <a:round/>
            <a:headEnd type="none" w="sm" len="sm"/>
            <a:tailEnd type="none" w="sm" len="sm"/>
          </a:ln>
        </p:spPr>
        <p:txBody>
          <a:bodyPr spcFirstLastPara="1" wrap="square" lIns="205725" tIns="171450" rIns="205725" bIns="17145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CASE STUDY. </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1100"/>
              </a:spcBef>
              <a:spcAft>
                <a:spcPts val="0"/>
              </a:spcAft>
              <a:buNone/>
            </a:pPr>
            <a:r>
              <a:rPr lang="en" sz="800" b="0" i="0" u="none" strike="noStrike" cap="none">
                <a:solidFill>
                  <a:schemeClr val="dk1"/>
                </a:solidFill>
                <a:latin typeface="Arial"/>
                <a:ea typeface="Arial"/>
                <a:cs typeface="Arial"/>
                <a:sym typeface="Arial"/>
              </a:rPr>
              <a:t>Fake educational qualifications for example have been linked to deaths when people have been put at risk under the care of unqualified doctors and surgeons</a:t>
            </a:r>
            <a:r>
              <a:rPr lang="en" sz="800" i="0" u="none" strike="noStrike" cap="none">
                <a:solidFill>
                  <a:schemeClr val="dk1"/>
                </a:solidFill>
              </a:rPr>
              <a:t>. </a:t>
            </a:r>
            <a:r>
              <a:rPr lang="en" sz="800">
                <a:solidFill>
                  <a:schemeClr val="dk1"/>
                </a:solidFill>
              </a:rPr>
              <a:t>Insurance claims have previously been turned down as the client is unable to verify whether or not their insurance policy has been changed over time. </a:t>
            </a:r>
            <a:endParaRPr sz="800" i="0" u="none" strike="noStrike" cap="none">
              <a:solidFill>
                <a:schemeClr val="dk1"/>
              </a:solidFill>
            </a:endParaRPr>
          </a:p>
        </p:txBody>
      </p:sp>
      <p:pic>
        <p:nvPicPr>
          <p:cNvPr id="263" name="Google Shape;263;p33"/>
          <p:cNvPicPr preferRelativeResize="0"/>
          <p:nvPr/>
        </p:nvPicPr>
        <p:blipFill rotWithShape="1">
          <a:blip r:embed="rId6">
            <a:alphaModFix/>
          </a:blip>
          <a:srcRect/>
          <a:stretch/>
        </p:blipFill>
        <p:spPr>
          <a:xfrm>
            <a:off x="3900825" y="2737332"/>
            <a:ext cx="1087613" cy="712537"/>
          </a:xfrm>
          <a:prstGeom prst="rect">
            <a:avLst/>
          </a:prstGeom>
          <a:noFill/>
          <a:ln>
            <a:noFill/>
          </a:ln>
        </p:spPr>
      </p:pic>
      <p:sp>
        <p:nvSpPr>
          <p:cNvPr id="264" name="Google Shape;264;p33"/>
          <p:cNvSpPr/>
          <p:nvPr/>
        </p:nvSpPr>
        <p:spPr>
          <a:xfrm>
            <a:off x="5311300" y="684950"/>
            <a:ext cx="3646800" cy="109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rgbClr val="FFFFFF"/>
                </a:solidFill>
                <a:latin typeface="Arial"/>
                <a:ea typeface="Arial"/>
                <a:cs typeface="Arial"/>
                <a:sym typeface="Arial"/>
              </a:rPr>
              <a:t>VeriDoc Global has developed a solution that involves embedding a QR code on a </a:t>
            </a:r>
            <a:r>
              <a:rPr lang="en" sz="1500" b="1">
                <a:solidFill>
                  <a:srgbClr val="FFFFFF"/>
                </a:solidFill>
              </a:rPr>
              <a:t>document</a:t>
            </a:r>
            <a:r>
              <a:rPr lang="en" sz="1500" b="1" i="0" u="none" strike="noStrike" cap="none">
                <a:solidFill>
                  <a:srgbClr val="FFFFFF"/>
                </a:solidFill>
                <a:latin typeface="Arial"/>
                <a:ea typeface="Arial"/>
                <a:cs typeface="Arial"/>
                <a:sym typeface="Arial"/>
              </a:rPr>
              <a:t> with a unique digital hash inside the QR code. </a:t>
            </a:r>
            <a:endParaRPr sz="1500" b="1" i="0" u="none" strike="noStrike" cap="none">
              <a:solidFill>
                <a:srgbClr val="FFFFFF"/>
              </a:solidFill>
              <a:latin typeface="Arial"/>
              <a:ea typeface="Arial"/>
              <a:cs typeface="Arial"/>
              <a:sym typeface="Arial"/>
            </a:endParaRPr>
          </a:p>
        </p:txBody>
      </p:sp>
      <p:sp>
        <p:nvSpPr>
          <p:cNvPr id="265" name="Google Shape;265;p33"/>
          <p:cNvSpPr/>
          <p:nvPr/>
        </p:nvSpPr>
        <p:spPr>
          <a:xfrm>
            <a:off x="5393872" y="4142906"/>
            <a:ext cx="3472800" cy="621300"/>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None/>
            </a:pPr>
            <a:r>
              <a:rPr lang="en" sz="900" b="1">
                <a:solidFill>
                  <a:srgbClr val="FFFFFF"/>
                </a:solidFill>
              </a:rPr>
              <a:t>T</a:t>
            </a:r>
            <a:r>
              <a:rPr lang="en" sz="900" b="1" i="0" u="none" strike="noStrike" cap="none">
                <a:solidFill>
                  <a:srgbClr val="FFFFFF"/>
                </a:solidFill>
                <a:latin typeface="Arial"/>
                <a:ea typeface="Arial"/>
                <a:cs typeface="Arial"/>
                <a:sym typeface="Arial"/>
              </a:rPr>
              <a:t>he hash holds a string of information that is then placed on the blockchain network for security, verification and most importantly, end user validation.</a:t>
            </a:r>
            <a:endParaRPr sz="900" b="1" i="0" u="none" strike="noStrike" cap="none">
              <a:solidFill>
                <a:srgbClr val="FFFFFF"/>
              </a:solidFill>
              <a:latin typeface="Arial"/>
              <a:ea typeface="Arial"/>
              <a:cs typeface="Arial"/>
              <a:sym typeface="Arial"/>
            </a:endParaRPr>
          </a:p>
        </p:txBody>
      </p:sp>
      <p:sp>
        <p:nvSpPr>
          <p:cNvPr id="266" name="Google Shape;266;p33"/>
          <p:cNvSpPr/>
          <p:nvPr/>
        </p:nvSpPr>
        <p:spPr>
          <a:xfrm>
            <a:off x="112724" y="82631"/>
            <a:ext cx="4591800"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The Problem:</a:t>
            </a:r>
            <a:endParaRPr sz="3600" b="1" i="0" u="none" strike="noStrike" cap="none">
              <a:solidFill>
                <a:srgbClr val="000000"/>
              </a:solidFill>
              <a:latin typeface="Arial"/>
              <a:ea typeface="Arial"/>
              <a:cs typeface="Arial"/>
              <a:sym typeface="Arial"/>
            </a:endParaRPr>
          </a:p>
        </p:txBody>
      </p:sp>
      <p:sp>
        <p:nvSpPr>
          <p:cNvPr id="267" name="Google Shape;267;p33"/>
          <p:cNvSpPr/>
          <p:nvPr/>
        </p:nvSpPr>
        <p:spPr>
          <a:xfrm>
            <a:off x="5424525" y="82631"/>
            <a:ext cx="3564225"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FFFF"/>
                </a:solidFill>
                <a:latin typeface="Arial"/>
                <a:ea typeface="Arial"/>
                <a:cs typeface="Arial"/>
                <a:sym typeface="Arial"/>
              </a:rPr>
              <a:t>The Solution:</a:t>
            </a:r>
            <a:endParaRPr sz="3600" b="1" i="0" u="none" strike="noStrike" cap="none">
              <a:solidFill>
                <a:srgbClr val="FFFFFF"/>
              </a:solidFill>
              <a:latin typeface="Arial"/>
              <a:ea typeface="Arial"/>
              <a:cs typeface="Arial"/>
              <a:sym typeface="Arial"/>
            </a:endParaRPr>
          </a:p>
        </p:txBody>
      </p:sp>
      <p:pic>
        <p:nvPicPr>
          <p:cNvPr id="268" name="Google Shape;268;p33"/>
          <p:cNvPicPr preferRelativeResize="0"/>
          <p:nvPr/>
        </p:nvPicPr>
        <p:blipFill rotWithShape="1">
          <a:blip r:embed="rId7">
            <a:alphaModFix/>
          </a:blip>
          <a:srcRect/>
          <a:stretch/>
        </p:blipFill>
        <p:spPr>
          <a:xfrm>
            <a:off x="6205106" y="1786101"/>
            <a:ext cx="2003063" cy="2310200"/>
          </a:xfrm>
          <a:prstGeom prst="rect">
            <a:avLst/>
          </a:prstGeom>
          <a:noFill/>
          <a:ln>
            <a:noFill/>
          </a:ln>
        </p:spPr>
      </p:pic>
      <p:sp>
        <p:nvSpPr>
          <p:cNvPr id="269" name="Google Shape;269;p33"/>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Documents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73"/>
        <p:cNvGrpSpPr/>
        <p:nvPr/>
      </p:nvGrpSpPr>
      <p:grpSpPr>
        <a:xfrm>
          <a:off x="0" y="0"/>
          <a:ext cx="0" cy="0"/>
          <a:chOff x="0" y="0"/>
          <a:chExt cx="0" cy="0"/>
        </a:xfrm>
      </p:grpSpPr>
      <p:sp>
        <p:nvSpPr>
          <p:cNvPr id="274" name="Google Shape;274;p34"/>
          <p:cNvSpPr/>
          <p:nvPr/>
        </p:nvSpPr>
        <p:spPr>
          <a:xfrm>
            <a:off x="0" y="3654056"/>
            <a:ext cx="9144000" cy="1489500"/>
          </a:xfrm>
          <a:prstGeom prst="rect">
            <a:avLst/>
          </a:prstGeom>
          <a:blipFill rotWithShape="1">
            <a:blip r:embed="rId4">
              <a:alphaModFix/>
            </a:blip>
            <a:tile tx="0" ty="0" sx="75000" sy="75000" flip="none" algn="b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5" name="Google Shape;275;p34"/>
          <p:cNvSpPr/>
          <p:nvPr/>
        </p:nvSpPr>
        <p:spPr>
          <a:xfrm>
            <a:off x="0" y="3654056"/>
            <a:ext cx="9153225" cy="1489500"/>
          </a:xfrm>
          <a:prstGeom prst="rect">
            <a:avLst/>
          </a:prstGeom>
          <a:gradFill>
            <a:gsLst>
              <a:gs pos="0">
                <a:srgbClr val="B5D366">
                  <a:alpha val="63529"/>
                </a:srgbClr>
              </a:gs>
              <a:gs pos="28000">
                <a:srgbClr val="70BA4D">
                  <a:alpha val="70588"/>
                </a:srgbClr>
              </a:gs>
              <a:gs pos="66000">
                <a:srgbClr val="25984E">
                  <a:alpha val="12549"/>
                </a:srgbClr>
              </a:gs>
              <a:gs pos="100000">
                <a:srgbClr val="176939">
                  <a:alpha val="0"/>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6" name="Google Shape;276;p34"/>
          <p:cNvSpPr/>
          <p:nvPr/>
        </p:nvSpPr>
        <p:spPr>
          <a:xfrm>
            <a:off x="-76197" y="3785728"/>
            <a:ext cx="33660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Arial"/>
                <a:ea typeface="Arial"/>
                <a:cs typeface="Arial"/>
                <a:sym typeface="Arial"/>
              </a:rPr>
              <a:t>FOREFRONT OF</a:t>
            </a:r>
            <a:r>
              <a:rPr lang="en" sz="1500" b="1">
                <a:solidFill>
                  <a:schemeClr val="lt1"/>
                </a:solidFill>
              </a:rPr>
              <a:t> </a:t>
            </a:r>
            <a:r>
              <a:rPr lang="en" sz="1500" b="1" i="0" u="none" strike="noStrike" cap="none">
                <a:solidFill>
                  <a:schemeClr val="lt1"/>
                </a:solidFill>
                <a:latin typeface="Arial"/>
                <a:ea typeface="Arial"/>
                <a:cs typeface="Arial"/>
                <a:sym typeface="Arial"/>
              </a:rPr>
              <a:t>SECURITY</a:t>
            </a:r>
            <a:endParaRPr sz="1500" b="1" i="0" u="none" strike="noStrike" cap="none">
              <a:solidFill>
                <a:schemeClr val="lt1"/>
              </a:solidFill>
              <a:latin typeface="Arial"/>
              <a:ea typeface="Arial"/>
              <a:cs typeface="Arial"/>
              <a:sym typeface="Arial"/>
            </a:endParaRPr>
          </a:p>
        </p:txBody>
      </p:sp>
      <p:sp>
        <p:nvSpPr>
          <p:cNvPr id="277" name="Google Shape;277;p34"/>
          <p:cNvSpPr/>
          <p:nvPr/>
        </p:nvSpPr>
        <p:spPr>
          <a:xfrm>
            <a:off x="306425" y="4092725"/>
            <a:ext cx="26352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Data is immutable on blockchain and can’t be breached via an attack on a single server or database.</a:t>
            </a:r>
            <a:endParaRPr sz="1100" b="1" i="0" u="none" strike="noStrike" cap="none">
              <a:solidFill>
                <a:srgbClr val="000000"/>
              </a:solidFill>
              <a:latin typeface="Arial"/>
              <a:ea typeface="Arial"/>
              <a:cs typeface="Arial"/>
              <a:sym typeface="Arial"/>
            </a:endParaRPr>
          </a:p>
        </p:txBody>
      </p:sp>
      <p:sp>
        <p:nvSpPr>
          <p:cNvPr id="278" name="Google Shape;278;p34"/>
          <p:cNvSpPr/>
          <p:nvPr/>
        </p:nvSpPr>
        <p:spPr>
          <a:xfrm>
            <a:off x="2860682" y="3783985"/>
            <a:ext cx="32685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chemeClr val="lt1"/>
                </a:solidFill>
                <a:latin typeface="Arial"/>
                <a:ea typeface="Arial"/>
                <a:cs typeface="Arial"/>
                <a:sym typeface="Arial"/>
              </a:rPr>
              <a:t>REDUCTION IN COSTS</a:t>
            </a:r>
            <a:endParaRPr sz="1100"/>
          </a:p>
        </p:txBody>
      </p:sp>
      <p:sp>
        <p:nvSpPr>
          <p:cNvPr id="279" name="Google Shape;279;p34"/>
          <p:cNvSpPr/>
          <p:nvPr/>
        </p:nvSpPr>
        <p:spPr>
          <a:xfrm>
            <a:off x="3310135" y="4092731"/>
            <a:ext cx="24585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Governments and businesses save time and money lost each year due to document fraud.</a:t>
            </a:r>
            <a:endParaRPr sz="1100"/>
          </a:p>
        </p:txBody>
      </p:sp>
      <p:sp>
        <p:nvSpPr>
          <p:cNvPr id="280" name="Google Shape;280;p34"/>
          <p:cNvSpPr/>
          <p:nvPr/>
        </p:nvSpPr>
        <p:spPr>
          <a:xfrm>
            <a:off x="6009016" y="3797594"/>
            <a:ext cx="29760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chemeClr val="lt1"/>
                </a:solidFill>
                <a:latin typeface="Arial"/>
                <a:ea typeface="Arial"/>
                <a:cs typeface="Arial"/>
                <a:sym typeface="Arial"/>
              </a:rPr>
              <a:t>INCREASED SAFETY</a:t>
            </a:r>
            <a:endParaRPr sz="1100"/>
          </a:p>
        </p:txBody>
      </p:sp>
      <p:sp>
        <p:nvSpPr>
          <p:cNvPr id="281" name="Google Shape;281;p34"/>
          <p:cNvSpPr/>
          <p:nvPr/>
        </p:nvSpPr>
        <p:spPr>
          <a:xfrm>
            <a:off x="6045975" y="4115400"/>
            <a:ext cx="2976000" cy="75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Employers can now verify that employees have the qualifications needed to fulfil their work duties and responsibilities.</a:t>
            </a:r>
            <a:endParaRPr sz="1100"/>
          </a:p>
        </p:txBody>
      </p:sp>
      <p:pic>
        <p:nvPicPr>
          <p:cNvPr id="282" name="Google Shape;282;p34"/>
          <p:cNvPicPr preferRelativeResize="0"/>
          <p:nvPr/>
        </p:nvPicPr>
        <p:blipFill rotWithShape="1">
          <a:blip r:embed="rId5">
            <a:alphaModFix/>
          </a:blip>
          <a:srcRect/>
          <a:stretch/>
        </p:blipFill>
        <p:spPr>
          <a:xfrm>
            <a:off x="6325366" y="1472843"/>
            <a:ext cx="2343151" cy="1828801"/>
          </a:xfrm>
          <a:prstGeom prst="rect">
            <a:avLst/>
          </a:prstGeom>
          <a:noFill/>
          <a:ln>
            <a:noFill/>
          </a:ln>
        </p:spPr>
      </p:pic>
      <p:pic>
        <p:nvPicPr>
          <p:cNvPr id="283" name="Google Shape;283;p34"/>
          <p:cNvPicPr preferRelativeResize="0"/>
          <p:nvPr/>
        </p:nvPicPr>
        <p:blipFill rotWithShape="1">
          <a:blip r:embed="rId6">
            <a:alphaModFix/>
          </a:blip>
          <a:srcRect/>
          <a:stretch/>
        </p:blipFill>
        <p:spPr>
          <a:xfrm>
            <a:off x="495721" y="1282357"/>
            <a:ext cx="2222165" cy="2297749"/>
          </a:xfrm>
          <a:prstGeom prst="rect">
            <a:avLst/>
          </a:prstGeom>
          <a:noFill/>
          <a:ln>
            <a:noFill/>
          </a:ln>
        </p:spPr>
      </p:pic>
      <p:pic>
        <p:nvPicPr>
          <p:cNvPr id="284" name="Google Shape;284;p34"/>
          <p:cNvPicPr preferRelativeResize="0"/>
          <p:nvPr/>
        </p:nvPicPr>
        <p:blipFill rotWithShape="1">
          <a:blip r:embed="rId7">
            <a:alphaModFix/>
          </a:blip>
          <a:srcRect/>
          <a:stretch/>
        </p:blipFill>
        <p:spPr>
          <a:xfrm>
            <a:off x="3255493" y="1192133"/>
            <a:ext cx="2567858" cy="2237820"/>
          </a:xfrm>
          <a:prstGeom prst="rect">
            <a:avLst/>
          </a:prstGeom>
          <a:noFill/>
          <a:ln>
            <a:noFill/>
          </a:ln>
        </p:spPr>
      </p:pic>
      <p:sp>
        <p:nvSpPr>
          <p:cNvPr id="285" name="Google Shape;285;p34"/>
          <p:cNvSpPr/>
          <p:nvPr/>
        </p:nvSpPr>
        <p:spPr>
          <a:xfrm>
            <a:off x="-37" y="39400"/>
            <a:ext cx="9153300" cy="839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a:solidFill>
                  <a:srgbClr val="25984E"/>
                </a:solidFill>
                <a:latin typeface="Arial"/>
                <a:ea typeface="Arial"/>
                <a:cs typeface="Arial"/>
                <a:sym typeface="Arial"/>
              </a:rPr>
              <a:t>KEY FEATURES</a:t>
            </a:r>
            <a:endParaRPr sz="5000" b="1">
              <a:solidFill>
                <a:srgbClr val="25984E"/>
              </a:solidFill>
            </a:endParaRPr>
          </a:p>
        </p:txBody>
      </p:sp>
      <p:sp>
        <p:nvSpPr>
          <p:cNvPr id="286" name="Google Shape;286;p34"/>
          <p:cNvSpPr/>
          <p:nvPr/>
        </p:nvSpPr>
        <p:spPr>
          <a:xfrm>
            <a:off x="280888" y="728625"/>
            <a:ext cx="8517000" cy="387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1200" b="1" i="1"/>
              <a:t>OF VERIDOC GLOBAL’S </a:t>
            </a:r>
            <a:r>
              <a:rPr lang="en" sz="1200" b="1"/>
              <a:t>DOCUMENT SECURITY SOLUTION</a:t>
            </a:r>
            <a:endParaRPr sz="1200" b="1"/>
          </a:p>
        </p:txBody>
      </p:sp>
      <p:sp>
        <p:nvSpPr>
          <p:cNvPr id="287" name="Google Shape;287;p34"/>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Documents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91"/>
        <p:cNvGrpSpPr/>
        <p:nvPr/>
      </p:nvGrpSpPr>
      <p:grpSpPr>
        <a:xfrm>
          <a:off x="0" y="0"/>
          <a:ext cx="0" cy="0"/>
          <a:chOff x="0" y="0"/>
          <a:chExt cx="0" cy="0"/>
        </a:xfrm>
      </p:grpSpPr>
      <p:pic>
        <p:nvPicPr>
          <p:cNvPr id="292" name="Google Shape;292;p35"/>
          <p:cNvPicPr preferRelativeResize="0"/>
          <p:nvPr/>
        </p:nvPicPr>
        <p:blipFill rotWithShape="1">
          <a:blip r:embed="rId4">
            <a:alphaModFix/>
          </a:blip>
          <a:srcRect/>
          <a:stretch/>
        </p:blipFill>
        <p:spPr>
          <a:xfrm>
            <a:off x="1186" y="-1275588"/>
            <a:ext cx="9141628" cy="5143500"/>
          </a:xfrm>
          <a:prstGeom prst="rect">
            <a:avLst/>
          </a:prstGeom>
          <a:noFill/>
          <a:ln>
            <a:noFill/>
          </a:ln>
        </p:spPr>
      </p:pic>
      <p:cxnSp>
        <p:nvCxnSpPr>
          <p:cNvPr id="293" name="Google Shape;293;p35"/>
          <p:cNvCxnSpPr/>
          <p:nvPr/>
        </p:nvCxnSpPr>
        <p:spPr>
          <a:xfrm>
            <a:off x="3102220" y="2933497"/>
            <a:ext cx="4500" cy="1835400"/>
          </a:xfrm>
          <a:prstGeom prst="straightConnector1">
            <a:avLst/>
          </a:prstGeom>
          <a:noFill/>
          <a:ln w="25400" cap="rnd" cmpd="sng">
            <a:solidFill>
              <a:srgbClr val="00B050"/>
            </a:solidFill>
            <a:prstDash val="dot"/>
            <a:round/>
            <a:headEnd type="none" w="sm" len="sm"/>
            <a:tailEnd type="none" w="sm" len="sm"/>
          </a:ln>
        </p:spPr>
      </p:cxnSp>
      <p:cxnSp>
        <p:nvCxnSpPr>
          <p:cNvPr id="294" name="Google Shape;294;p35"/>
          <p:cNvCxnSpPr/>
          <p:nvPr/>
        </p:nvCxnSpPr>
        <p:spPr>
          <a:xfrm>
            <a:off x="6240922" y="2919222"/>
            <a:ext cx="300" cy="1812600"/>
          </a:xfrm>
          <a:prstGeom prst="straightConnector1">
            <a:avLst/>
          </a:prstGeom>
          <a:noFill/>
          <a:ln w="25400" cap="rnd" cmpd="sng">
            <a:solidFill>
              <a:srgbClr val="00B050"/>
            </a:solidFill>
            <a:prstDash val="dot"/>
            <a:round/>
            <a:headEnd type="none" w="sm" len="sm"/>
            <a:tailEnd type="none" w="sm" len="sm"/>
          </a:ln>
        </p:spPr>
      </p:cxnSp>
      <p:sp>
        <p:nvSpPr>
          <p:cNvPr id="295" name="Google Shape;295;p35"/>
          <p:cNvSpPr/>
          <p:nvPr/>
        </p:nvSpPr>
        <p:spPr>
          <a:xfrm>
            <a:off x="185475" y="2841650"/>
            <a:ext cx="2751600" cy="19581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1000" b="0" i="0" u="none" strike="noStrike" cap="none">
                <a:solidFill>
                  <a:schemeClr val="dk1"/>
                </a:solidFill>
                <a:latin typeface="Arial"/>
                <a:ea typeface="Arial"/>
                <a:cs typeface="Arial"/>
                <a:sym typeface="Arial"/>
              </a:rPr>
              <a:t>Fake documents are usually copies of genuine documents or illegally modified genuine documents made by unauthorised persons. There is currently no way of quickly verifying if the document you are looking at is a true and correct document. With tools such as Photoshop and Canva readily available, editing a document has never been easier.</a:t>
            </a:r>
            <a:endParaRPr sz="1000"/>
          </a:p>
        </p:txBody>
      </p:sp>
      <p:sp>
        <p:nvSpPr>
          <p:cNvPr id="296" name="Google Shape;296;p35"/>
          <p:cNvSpPr/>
          <p:nvPr/>
        </p:nvSpPr>
        <p:spPr>
          <a:xfrm>
            <a:off x="3524526" y="2841650"/>
            <a:ext cx="2538000" cy="20622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1" i="0" u="none" strike="noStrike" cap="none">
                <a:solidFill>
                  <a:srgbClr val="25984E"/>
                </a:solidFill>
                <a:latin typeface="Arial"/>
                <a:ea typeface="Arial"/>
                <a:cs typeface="Arial"/>
                <a:sym typeface="Arial"/>
              </a:rPr>
              <a:t>VeriDoc Global has developed a solution that involves embedding a QR code on a document with a unique digital hash inside the QR code. </a:t>
            </a:r>
            <a:endParaRPr sz="1100"/>
          </a:p>
          <a:p>
            <a:pPr marL="0" marR="0" lvl="0" indent="0" algn="l" rtl="0">
              <a:lnSpc>
                <a:spcPct val="120000"/>
              </a:lnSpc>
              <a:spcBef>
                <a:spcPts val="0"/>
              </a:spcBef>
              <a:spcAft>
                <a:spcPts val="0"/>
              </a:spcAft>
              <a:buNone/>
            </a:pPr>
            <a:endParaRPr sz="1100" b="1" i="0" u="none" strike="noStrike" cap="none">
              <a:solidFill>
                <a:srgbClr val="25984E"/>
              </a:solidFill>
              <a:latin typeface="Arial"/>
              <a:ea typeface="Arial"/>
              <a:cs typeface="Arial"/>
              <a:sym typeface="Arial"/>
            </a:endParaRPr>
          </a:p>
          <a:p>
            <a:pPr marL="0" marR="0" lvl="0" indent="0" algn="l" rtl="0">
              <a:lnSpc>
                <a:spcPct val="120000"/>
              </a:lnSpc>
              <a:spcBef>
                <a:spcPts val="0"/>
              </a:spcBef>
              <a:spcAft>
                <a:spcPts val="0"/>
              </a:spcAft>
              <a:buNone/>
            </a:pPr>
            <a:r>
              <a:rPr lang="en" sz="1000" b="1" i="0" u="none" strike="noStrike" cap="none">
                <a:solidFill>
                  <a:schemeClr val="dk1"/>
                </a:solidFill>
              </a:rPr>
              <a:t>The hash holds a string of information that is then placed on the blockchain network for security, verification and most important end user validation.</a:t>
            </a:r>
            <a:endParaRPr sz="1000" b="1"/>
          </a:p>
          <a:p>
            <a:pPr marL="0" marR="0" lvl="0" indent="0" algn="l" rtl="0">
              <a:lnSpc>
                <a:spcPct val="100000"/>
              </a:lnSpc>
              <a:spcBef>
                <a:spcPts val="0"/>
              </a:spcBef>
              <a:spcAft>
                <a:spcPts val="0"/>
              </a:spcAft>
              <a:buNone/>
            </a:pPr>
            <a:r>
              <a:rPr lang="en" sz="1100" b="0" i="0" u="none" strike="noStrike" cap="none">
                <a:solidFill>
                  <a:schemeClr val="dk1"/>
                </a:solidFill>
                <a:latin typeface="Arial"/>
                <a:ea typeface="Arial"/>
                <a:cs typeface="Arial"/>
                <a:sym typeface="Arial"/>
              </a:rPr>
              <a:t/>
            </a:r>
            <a:br>
              <a:rPr lang="en"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297" name="Google Shape;297;p35"/>
          <p:cNvSpPr/>
          <p:nvPr/>
        </p:nvSpPr>
        <p:spPr>
          <a:xfrm>
            <a:off x="6482138" y="2857294"/>
            <a:ext cx="2411700" cy="20466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800" b="0" i="1" u="none" strike="noStrike" cap="none">
                <a:solidFill>
                  <a:srgbClr val="25984E"/>
                </a:solidFill>
                <a:latin typeface="Arial"/>
                <a:ea typeface="Arial"/>
                <a:cs typeface="Arial"/>
                <a:sym typeface="Arial"/>
              </a:rPr>
              <a:t>Our solution allows you to verify that the document you are looking at is the true and correct document.</a:t>
            </a:r>
            <a:endParaRPr sz="1100"/>
          </a:p>
        </p:txBody>
      </p:sp>
      <p:sp>
        <p:nvSpPr>
          <p:cNvPr id="298" name="Google Shape;298;p35"/>
          <p:cNvSpPr txBox="1"/>
          <p:nvPr/>
        </p:nvSpPr>
        <p:spPr>
          <a:xfrm>
            <a:off x="2569257" y="792368"/>
            <a:ext cx="4247400" cy="1168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400" b="0" i="0" u="none" strike="noStrike" cap="none">
                <a:solidFill>
                  <a:schemeClr val="lt1"/>
                </a:solidFill>
                <a:latin typeface="Arial"/>
                <a:ea typeface="Arial"/>
                <a:cs typeface="Arial"/>
                <a:sym typeface="Arial"/>
              </a:rPr>
              <a:t>VERIDOC GLOBAL</a:t>
            </a:r>
            <a:r>
              <a:rPr lang="en" sz="3000" b="0" i="0" u="none" strike="noStrike" cap="none">
                <a:solidFill>
                  <a:schemeClr val="lt1"/>
                </a:solidFill>
                <a:latin typeface="Arial"/>
                <a:ea typeface="Arial"/>
                <a:cs typeface="Arial"/>
                <a:sym typeface="Arial"/>
              </a:rPr>
              <a:t> </a:t>
            </a:r>
            <a:r>
              <a:rPr lang="en" sz="3600" b="1" i="0" u="none" strike="noStrike" cap="none">
                <a:solidFill>
                  <a:schemeClr val="lt1"/>
                </a:solidFill>
                <a:latin typeface="Arial"/>
                <a:ea typeface="Arial"/>
                <a:cs typeface="Arial"/>
                <a:sym typeface="Arial"/>
              </a:rPr>
              <a:t>SOLUTION </a:t>
            </a:r>
            <a:endParaRPr sz="33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Arial"/>
              <a:ea typeface="Arial"/>
              <a:cs typeface="Arial"/>
              <a:sym typeface="Arial"/>
            </a:endParaRPr>
          </a:p>
        </p:txBody>
      </p:sp>
      <p:pic>
        <p:nvPicPr>
          <p:cNvPr id="299" name="Google Shape;299;p35"/>
          <p:cNvPicPr preferRelativeResize="0"/>
          <p:nvPr/>
        </p:nvPicPr>
        <p:blipFill rotWithShape="1">
          <a:blip r:embed="rId5">
            <a:alphaModFix/>
          </a:blip>
          <a:srcRect/>
          <a:stretch/>
        </p:blipFill>
        <p:spPr>
          <a:xfrm>
            <a:off x="90346" y="4980091"/>
            <a:ext cx="2257893" cy="93688"/>
          </a:xfrm>
          <a:prstGeom prst="rect">
            <a:avLst/>
          </a:prstGeom>
          <a:noFill/>
          <a:ln>
            <a:noFill/>
          </a:ln>
        </p:spPr>
      </p:pic>
      <p:sp>
        <p:nvSpPr>
          <p:cNvPr id="300" name="Google Shape;300;p35"/>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04"/>
        <p:cNvGrpSpPr/>
        <p:nvPr/>
      </p:nvGrpSpPr>
      <p:grpSpPr>
        <a:xfrm>
          <a:off x="0" y="0"/>
          <a:ext cx="0" cy="0"/>
          <a:chOff x="0" y="0"/>
          <a:chExt cx="0" cy="0"/>
        </a:xfrm>
      </p:grpSpPr>
      <p:sp>
        <p:nvSpPr>
          <p:cNvPr id="305" name="Google Shape;305;p36"/>
          <p:cNvSpPr txBox="1"/>
          <p:nvPr/>
        </p:nvSpPr>
        <p:spPr>
          <a:xfrm>
            <a:off x="3207400" y="3631275"/>
            <a:ext cx="55482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The app will show you the true and correct document </a:t>
            </a:r>
            <a:r>
              <a:rPr lang="en">
                <a:solidFill>
                  <a:schemeClr val="dk1"/>
                </a:solidFill>
              </a:rPr>
              <a:t>so that </a:t>
            </a:r>
            <a:r>
              <a:rPr lang="en" sz="1400" b="0" i="0" u="none" strike="noStrike" cap="none">
                <a:solidFill>
                  <a:schemeClr val="dk1"/>
                </a:solidFill>
                <a:latin typeface="Arial"/>
                <a:ea typeface="Arial"/>
                <a:cs typeface="Arial"/>
                <a:sym typeface="Arial"/>
              </a:rPr>
              <a:t>you </a:t>
            </a:r>
            <a:r>
              <a:rPr lang="en">
                <a:solidFill>
                  <a:schemeClr val="dk1"/>
                </a:solidFill>
              </a:rPr>
              <a:t>can</a:t>
            </a:r>
            <a:r>
              <a:rPr lang="en" sz="1400" b="0" i="0" u="none" strike="noStrike" cap="none">
                <a:solidFill>
                  <a:schemeClr val="dk1"/>
                </a:solidFill>
                <a:latin typeface="Arial"/>
                <a:ea typeface="Arial"/>
                <a:cs typeface="Arial"/>
                <a:sym typeface="Arial"/>
              </a:rPr>
              <a:t> compare </a:t>
            </a:r>
            <a:r>
              <a:rPr lang="en">
                <a:solidFill>
                  <a:schemeClr val="dk1"/>
                </a:solidFill>
              </a:rPr>
              <a:t>to</a:t>
            </a:r>
            <a:r>
              <a:rPr lang="en" sz="1400" b="0" i="0" u="none" strike="noStrike" cap="none">
                <a:solidFill>
                  <a:schemeClr val="dk1"/>
                </a:solidFill>
                <a:latin typeface="Arial"/>
                <a:ea typeface="Arial"/>
                <a:cs typeface="Arial"/>
                <a:sym typeface="Arial"/>
              </a:rPr>
              <a:t> see if the document is an original or a fake.</a:t>
            </a:r>
            <a:endParaRPr sz="1400" b="0" i="0" u="none" strike="noStrike" cap="none">
              <a:solidFill>
                <a:schemeClr val="dk1"/>
              </a:solidFill>
              <a:latin typeface="Arial"/>
              <a:ea typeface="Arial"/>
              <a:cs typeface="Arial"/>
              <a:sym typeface="Arial"/>
            </a:endParaRPr>
          </a:p>
        </p:txBody>
      </p:sp>
      <p:sp>
        <p:nvSpPr>
          <p:cNvPr id="306" name="Google Shape;306;p36"/>
          <p:cNvSpPr/>
          <p:nvPr/>
        </p:nvSpPr>
        <p:spPr>
          <a:xfrm>
            <a:off x="3207394" y="2928338"/>
            <a:ext cx="2862900" cy="483300"/>
          </a:xfrm>
          <a:prstGeom prst="rect">
            <a:avLst/>
          </a:prstGeom>
          <a:solidFill>
            <a:srgbClr val="00B05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ORIGINAL</a:t>
            </a:r>
            <a:endParaRPr sz="2700" b="1" i="0" u="none" strike="noStrike" cap="none">
              <a:solidFill>
                <a:schemeClr val="lt1"/>
              </a:solidFill>
              <a:latin typeface="Arial"/>
              <a:ea typeface="Arial"/>
              <a:cs typeface="Arial"/>
              <a:sym typeface="Arial"/>
            </a:endParaRPr>
          </a:p>
        </p:txBody>
      </p:sp>
      <p:sp>
        <p:nvSpPr>
          <p:cNvPr id="307" name="Google Shape;307;p36"/>
          <p:cNvSpPr/>
          <p:nvPr/>
        </p:nvSpPr>
        <p:spPr>
          <a:xfrm>
            <a:off x="6070296" y="2928335"/>
            <a:ext cx="2685300" cy="483300"/>
          </a:xfrm>
          <a:prstGeom prst="rect">
            <a:avLst/>
          </a:prstGeom>
          <a:solidFill>
            <a:srgbClr val="CC000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FAKE</a:t>
            </a:r>
            <a:endParaRPr sz="2700" b="1" i="0" u="none" strike="noStrike" cap="none">
              <a:solidFill>
                <a:schemeClr val="lt1"/>
              </a:solidFill>
              <a:latin typeface="Arial"/>
              <a:ea typeface="Arial"/>
              <a:cs typeface="Arial"/>
              <a:sym typeface="Arial"/>
            </a:endParaRPr>
          </a:p>
        </p:txBody>
      </p:sp>
      <p:sp>
        <p:nvSpPr>
          <p:cNvPr id="308" name="Google Shape;308;p36"/>
          <p:cNvSpPr txBox="1"/>
          <p:nvPr/>
        </p:nvSpPr>
        <p:spPr>
          <a:xfrm>
            <a:off x="452419" y="2928338"/>
            <a:ext cx="2595000" cy="483300"/>
          </a:xfrm>
          <a:prstGeom prst="rect">
            <a:avLst/>
          </a:prstGeom>
          <a:noFill/>
          <a:ln w="28575" cap="flat" cmpd="sng">
            <a:solidFill>
              <a:srgbClr val="000000"/>
            </a:solidFill>
            <a:prstDash val="solid"/>
            <a:round/>
            <a:headEnd type="none" w="sm" len="sm"/>
            <a:tailEnd type="none" w="sm" len="sm"/>
          </a:ln>
        </p:spPr>
        <p:txBody>
          <a:bodyPr spcFirstLastPara="1" wrap="square" lIns="68575" tIns="1028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Arial"/>
                <a:ea typeface="Arial"/>
                <a:cs typeface="Arial"/>
                <a:sym typeface="Arial"/>
              </a:rPr>
              <a:t>QR READING APP  </a:t>
            </a:r>
            <a:endParaRPr sz="2100" b="1" i="0" u="none" strike="noStrike" cap="none">
              <a:solidFill>
                <a:schemeClr val="dk1"/>
              </a:solidFill>
              <a:latin typeface="Arial"/>
              <a:ea typeface="Arial"/>
              <a:cs typeface="Arial"/>
              <a:sym typeface="Arial"/>
            </a:endParaRPr>
          </a:p>
        </p:txBody>
      </p:sp>
      <p:sp>
        <p:nvSpPr>
          <p:cNvPr id="309" name="Google Shape;309;p36"/>
          <p:cNvSpPr/>
          <p:nvPr/>
        </p:nvSpPr>
        <p:spPr>
          <a:xfrm>
            <a:off x="5066156" y="2030513"/>
            <a:ext cx="1868700" cy="380700"/>
          </a:xfrm>
          <a:prstGeom prst="leftRightArrow">
            <a:avLst>
              <a:gd name="adj1" fmla="val 50000"/>
              <a:gd name="adj2" fmla="val 50000"/>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0" name="Google Shape;310;p36"/>
          <p:cNvSpPr txBox="1"/>
          <p:nvPr/>
        </p:nvSpPr>
        <p:spPr>
          <a:xfrm>
            <a:off x="334856" y="3594244"/>
            <a:ext cx="28299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Using any QR reading app, </a:t>
            </a:r>
            <a:r>
              <a:rPr lang="en" sz="1400" b="0" i="0" u="none" strike="noStrike" cap="none">
                <a:solidFill>
                  <a:schemeClr val="dk1"/>
                </a:solidFill>
                <a:latin typeface="Arial"/>
                <a:ea typeface="Arial"/>
                <a:cs typeface="Arial"/>
                <a:sym typeface="Arial"/>
              </a:rPr>
              <a:t>hold your device over the QR code of document and it will scan it.</a:t>
            </a:r>
            <a:endParaRPr sz="1400" b="0" i="0" u="none" strike="noStrike" cap="none">
              <a:solidFill>
                <a:schemeClr val="dk1"/>
              </a:solidFill>
              <a:latin typeface="Arial"/>
              <a:ea typeface="Arial"/>
              <a:cs typeface="Arial"/>
              <a:sym typeface="Arial"/>
            </a:endParaRPr>
          </a:p>
        </p:txBody>
      </p:sp>
      <p:sp>
        <p:nvSpPr>
          <p:cNvPr id="311" name="Google Shape;311;p36"/>
          <p:cNvSpPr txBox="1"/>
          <p:nvPr/>
        </p:nvSpPr>
        <p:spPr>
          <a:xfrm>
            <a:off x="198694" y="441525"/>
            <a:ext cx="423720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IT WORK?</a:t>
            </a:r>
            <a:endParaRPr sz="2700" b="1" i="0" u="none" strike="noStrike" cap="none">
              <a:solidFill>
                <a:srgbClr val="25984E"/>
              </a:solidFill>
              <a:latin typeface="Arial"/>
              <a:ea typeface="Arial"/>
              <a:cs typeface="Arial"/>
              <a:sym typeface="Arial"/>
            </a:endParaRPr>
          </a:p>
        </p:txBody>
      </p:sp>
      <p:pic>
        <p:nvPicPr>
          <p:cNvPr id="312" name="Google Shape;312;p36"/>
          <p:cNvPicPr preferRelativeResize="0"/>
          <p:nvPr/>
        </p:nvPicPr>
        <p:blipFill rotWithShape="1">
          <a:blip r:embed="rId4">
            <a:alphaModFix/>
          </a:blip>
          <a:srcRect/>
          <a:stretch/>
        </p:blipFill>
        <p:spPr>
          <a:xfrm>
            <a:off x="90346" y="4980091"/>
            <a:ext cx="2257893" cy="93688"/>
          </a:xfrm>
          <a:prstGeom prst="rect">
            <a:avLst/>
          </a:prstGeom>
          <a:noFill/>
          <a:ln>
            <a:noFill/>
          </a:ln>
        </p:spPr>
      </p:pic>
      <p:grpSp>
        <p:nvGrpSpPr>
          <p:cNvPr id="313" name="Google Shape;313;p36"/>
          <p:cNvGrpSpPr/>
          <p:nvPr/>
        </p:nvGrpSpPr>
        <p:grpSpPr>
          <a:xfrm>
            <a:off x="802407" y="1406162"/>
            <a:ext cx="1867845" cy="1433833"/>
            <a:chOff x="1069876" y="2382883"/>
            <a:chExt cx="2490460" cy="1911777"/>
          </a:xfrm>
        </p:grpSpPr>
        <p:pic>
          <p:nvPicPr>
            <p:cNvPr id="314" name="Google Shape;314;p36"/>
            <p:cNvPicPr preferRelativeResize="0"/>
            <p:nvPr/>
          </p:nvPicPr>
          <p:blipFill rotWithShape="1">
            <a:blip r:embed="rId5">
              <a:alphaModFix/>
            </a:blip>
            <a:srcRect/>
            <a:stretch/>
          </p:blipFill>
          <p:spPr>
            <a:xfrm>
              <a:off x="1069876" y="2382883"/>
              <a:ext cx="1881952" cy="1881952"/>
            </a:xfrm>
            <a:prstGeom prst="rect">
              <a:avLst/>
            </a:prstGeom>
            <a:noFill/>
            <a:ln>
              <a:noFill/>
            </a:ln>
          </p:spPr>
        </p:pic>
        <p:pic>
          <p:nvPicPr>
            <p:cNvPr id="315" name="Google Shape;315;p36"/>
            <p:cNvPicPr preferRelativeResize="0"/>
            <p:nvPr/>
          </p:nvPicPr>
          <p:blipFill rotWithShape="1">
            <a:blip r:embed="rId6">
              <a:alphaModFix/>
            </a:blip>
            <a:srcRect/>
            <a:stretch/>
          </p:blipFill>
          <p:spPr>
            <a:xfrm flipH="1">
              <a:off x="2275350" y="2912280"/>
              <a:ext cx="295934" cy="295934"/>
            </a:xfrm>
            <a:prstGeom prst="rect">
              <a:avLst/>
            </a:prstGeom>
            <a:noFill/>
            <a:ln>
              <a:noFill/>
            </a:ln>
          </p:spPr>
        </p:pic>
        <p:pic>
          <p:nvPicPr>
            <p:cNvPr id="316" name="Google Shape;316;p36"/>
            <p:cNvPicPr preferRelativeResize="0"/>
            <p:nvPr/>
          </p:nvPicPr>
          <p:blipFill rotWithShape="1">
            <a:blip r:embed="rId7">
              <a:alphaModFix/>
            </a:blip>
            <a:srcRect/>
            <a:stretch/>
          </p:blipFill>
          <p:spPr>
            <a:xfrm>
              <a:off x="2343320" y="2515941"/>
              <a:ext cx="1217016" cy="1778719"/>
            </a:xfrm>
            <a:prstGeom prst="rect">
              <a:avLst/>
            </a:prstGeom>
            <a:noFill/>
            <a:ln>
              <a:noFill/>
            </a:ln>
          </p:spPr>
        </p:pic>
      </p:grpSp>
      <p:pic>
        <p:nvPicPr>
          <p:cNvPr id="317" name="Google Shape;317;p36"/>
          <p:cNvPicPr preferRelativeResize="0"/>
          <p:nvPr/>
        </p:nvPicPr>
        <p:blipFill rotWithShape="1">
          <a:blip r:embed="rId5">
            <a:alphaModFix/>
          </a:blip>
          <a:srcRect/>
          <a:stretch/>
        </p:blipFill>
        <p:spPr>
          <a:xfrm>
            <a:off x="3625335" y="1390927"/>
            <a:ext cx="1411462" cy="1411462"/>
          </a:xfrm>
          <a:prstGeom prst="rect">
            <a:avLst/>
          </a:prstGeom>
          <a:noFill/>
          <a:ln>
            <a:noFill/>
          </a:ln>
        </p:spPr>
      </p:pic>
      <p:pic>
        <p:nvPicPr>
          <p:cNvPr id="318" name="Google Shape;318;p36"/>
          <p:cNvPicPr preferRelativeResize="0"/>
          <p:nvPr/>
        </p:nvPicPr>
        <p:blipFill rotWithShape="1">
          <a:blip r:embed="rId6">
            <a:alphaModFix/>
          </a:blip>
          <a:srcRect/>
          <a:stretch/>
        </p:blipFill>
        <p:spPr>
          <a:xfrm flipH="1">
            <a:off x="4529442" y="1787975"/>
            <a:ext cx="221949" cy="221949"/>
          </a:xfrm>
          <a:prstGeom prst="rect">
            <a:avLst/>
          </a:prstGeom>
          <a:noFill/>
          <a:ln>
            <a:noFill/>
          </a:ln>
        </p:spPr>
      </p:pic>
      <p:pic>
        <p:nvPicPr>
          <p:cNvPr id="319" name="Google Shape;319;p36"/>
          <p:cNvPicPr preferRelativeResize="0"/>
          <p:nvPr/>
        </p:nvPicPr>
        <p:blipFill rotWithShape="1">
          <a:blip r:embed="rId8">
            <a:alphaModFix/>
          </a:blip>
          <a:srcRect/>
          <a:stretch/>
        </p:blipFill>
        <p:spPr>
          <a:xfrm>
            <a:off x="6964138" y="1348588"/>
            <a:ext cx="1526610" cy="1526610"/>
          </a:xfrm>
          <a:prstGeom prst="rect">
            <a:avLst/>
          </a:prstGeom>
          <a:noFill/>
          <a:ln>
            <a:noFill/>
          </a:ln>
        </p:spPr>
      </p:pic>
      <p:pic>
        <p:nvPicPr>
          <p:cNvPr id="320" name="Google Shape;320;p36"/>
          <p:cNvPicPr preferRelativeResize="0"/>
          <p:nvPr/>
        </p:nvPicPr>
        <p:blipFill rotWithShape="1">
          <a:blip r:embed="rId9">
            <a:alphaModFix/>
          </a:blip>
          <a:srcRect/>
          <a:stretch/>
        </p:blipFill>
        <p:spPr>
          <a:xfrm>
            <a:off x="5483440" y="1641285"/>
            <a:ext cx="1209324" cy="1770351"/>
          </a:xfrm>
          <a:prstGeom prst="rect">
            <a:avLst/>
          </a:prstGeom>
          <a:noFill/>
          <a:ln>
            <a:noFill/>
          </a:ln>
        </p:spPr>
      </p:pic>
      <p:sp>
        <p:nvSpPr>
          <p:cNvPr id="321" name="Google Shape;321;p36"/>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10"/>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Documents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1369</Words>
  <Application>Microsoft Macintosh PowerPoint</Application>
  <PresentationFormat>On-screen Show (16:9)</PresentationFormat>
  <Paragraphs>154</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Noto Sans Symbols</vt:lpstr>
      <vt:lpstr>Roboto</vt:lpstr>
      <vt:lpstr>Arial</vt:lpstr>
      <vt:lpstr>Calibri</vt:lpstr>
      <vt:lpstr>Barlow</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Elissa Renton</cp:lastModifiedBy>
  <cp:revision>1</cp:revision>
  <dcterms:modified xsi:type="dcterms:W3CDTF">2018-09-26T05:08:08Z</dcterms:modified>
</cp:coreProperties>
</file>